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60" r:id="rId3"/>
    <p:sldId id="274" r:id="rId4"/>
    <p:sldId id="266" r:id="rId5"/>
    <p:sldId id="279" r:id="rId6"/>
    <p:sldId id="276" r:id="rId7"/>
    <p:sldId id="278" r:id="rId8"/>
    <p:sldId id="257" r:id="rId9"/>
    <p:sldId id="282" r:id="rId10"/>
    <p:sldId id="288" r:id="rId11"/>
    <p:sldId id="258" r:id="rId12"/>
    <p:sldId id="267" r:id="rId13"/>
    <p:sldId id="287" r:id="rId14"/>
    <p:sldId id="259" r:id="rId15"/>
    <p:sldId id="283" r:id="rId16"/>
    <p:sldId id="264" r:id="rId17"/>
    <p:sldId id="277" r:id="rId18"/>
    <p:sldId id="289" r:id="rId19"/>
    <p:sldId id="290" r:id="rId20"/>
    <p:sldId id="285" r:id="rId21"/>
    <p:sldId id="262" r:id="rId22"/>
    <p:sldId id="284" r:id="rId23"/>
    <p:sldId id="281" r:id="rId24"/>
    <p:sldId id="293" r:id="rId25"/>
    <p:sldId id="294" r:id="rId26"/>
    <p:sldId id="295" r:id="rId27"/>
    <p:sldId id="272" r:id="rId28"/>
    <p:sldId id="296" r:id="rId29"/>
    <p:sldId id="292" r:id="rId30"/>
    <p:sldId id="297" r:id="rId31"/>
    <p:sldId id="286" r:id="rId32"/>
    <p:sldId id="300" r:id="rId33"/>
    <p:sldId id="301" r:id="rId3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5" autoAdjust="0"/>
    <p:restoredTop sz="94654" autoAdjust="0"/>
  </p:normalViewPr>
  <p:slideViewPr>
    <p:cSldViewPr>
      <p:cViewPr>
        <p:scale>
          <a:sx n="62" d="100"/>
          <a:sy n="62" d="100"/>
        </p:scale>
        <p:origin x="-1596" y="-2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email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37B6358-4F17-45BF-8F6D-7768EE2DE9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C39BB21-461A-4DAB-8635-C3A5A274BC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09056A-6156-44B7-9081-48C9FEE28A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D3E526-6A5B-4914-A4CD-6C81D007B54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CA2E196-9EC3-4E1D-A434-FF656141DD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A9BE6B-59B1-4F00-A4FD-609686AC92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6A3543-D3C7-47B6-B279-32577F624C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3D4A1F3-D656-42E4-8303-D107388804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FBF25-A1AD-4050-A353-5276E01F24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0D5B66-422D-4E70-B60A-DC3C0C7057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4120E6F-DDD3-442C-9837-66C83F7D9E2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email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email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195C6F27-CFB5-45CF-AF67-CF7411417D6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9552" y="1340768"/>
            <a:ext cx="8371656" cy="2709062"/>
          </a:xfrm>
        </p:spPr>
        <p:txBody>
          <a:bodyPr>
            <a:normAutofit fontScale="90000"/>
          </a:bodyPr>
          <a:lstStyle/>
          <a:p>
            <a:pPr algn="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6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КОНФЛИКТЫ В ОБЩЕСТВЕ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100" dirty="0" smtClean="0"/>
              <a:t>Социальный </a:t>
            </a:r>
            <a:r>
              <a:rPr lang="ru-RU" sz="3100" dirty="0"/>
              <a:t>конфликт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03648" y="5805264"/>
            <a:ext cx="68407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«Плохой мир лучше хорошей ссоры» </a:t>
            </a:r>
            <a:endParaRPr lang="ru-RU" sz="2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652120" y="6309320"/>
            <a:ext cx="24924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(народная мудрость)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652120" y="0"/>
            <a:ext cx="3491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i="1" dirty="0" smtClean="0"/>
              <a:t>Обществознание 8 </a:t>
            </a:r>
            <a:r>
              <a:rPr lang="ru-RU" sz="1600" i="1" dirty="0" err="1" smtClean="0"/>
              <a:t>кл</a:t>
            </a:r>
            <a:r>
              <a:rPr lang="ru-RU" sz="1600" i="1" dirty="0" smtClean="0"/>
              <a:t>.</a:t>
            </a:r>
          </a:p>
          <a:p>
            <a:pPr algn="r"/>
            <a:r>
              <a:rPr lang="ru-RU" sz="1600" i="1" dirty="0" smtClean="0"/>
              <a:t>Закурдаева Н.А.</a:t>
            </a:r>
            <a:endParaRPr lang="ru-RU" sz="16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800" dirty="0" smtClean="0">
                <a:solidFill>
                  <a:srgbClr val="C00000"/>
                </a:solidFill>
              </a:rPr>
              <a:t>Предметом спора могут быть: </a:t>
            </a:r>
          </a:p>
          <a:p>
            <a:r>
              <a:rPr lang="ru-RU" dirty="0" smtClean="0"/>
              <a:t>территория проживания, </a:t>
            </a:r>
          </a:p>
          <a:p>
            <a:r>
              <a:rPr lang="ru-RU" dirty="0" smtClean="0"/>
              <a:t>деньги, </a:t>
            </a:r>
          </a:p>
          <a:p>
            <a:r>
              <a:rPr lang="ru-RU" dirty="0" smtClean="0"/>
              <a:t>обладание недвижимостью,</a:t>
            </a:r>
          </a:p>
          <a:p>
            <a:r>
              <a:rPr lang="ru-RU" dirty="0" smtClean="0"/>
              <a:t>власть, </a:t>
            </a:r>
          </a:p>
          <a:p>
            <a:r>
              <a:rPr lang="ru-RU" dirty="0" smtClean="0"/>
              <a:t>ресурсы, </a:t>
            </a:r>
          </a:p>
          <a:p>
            <a:r>
              <a:rPr lang="ru-RU" dirty="0" smtClean="0"/>
              <a:t>положение в обществе,</a:t>
            </a:r>
          </a:p>
          <a:p>
            <a:r>
              <a:rPr lang="ru-RU" dirty="0" smtClean="0"/>
              <a:t>религиозные разногласия и т.д.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rgbClr val="C00000"/>
                </a:solidFill>
              </a:rPr>
              <a:t>Конфликт –это спор. За что? </a:t>
            </a: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4" name="Picture 4" descr="L2_p4б_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5796136" y="2132856"/>
            <a:ext cx="2963594" cy="2016224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2133600" y="228600"/>
            <a:ext cx="5181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 algn="ctr"/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latin typeface="+mn-lt"/>
                <a:cs typeface="Times New Roman" pitchFamily="18" charset="0"/>
              </a:rPr>
              <a:t>Причины конфликтов-</a:t>
            </a:r>
          </a:p>
          <a:p>
            <a:pPr algn="ctr"/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latin typeface="+mn-lt"/>
                <a:cs typeface="Times New Roman" pitchFamily="18" charset="0"/>
              </a:rPr>
              <a:t> суть разногласий:</a:t>
            </a:r>
            <a:endParaRPr lang="ru-RU" sz="4000" b="1" dirty="0">
              <a:solidFill>
                <a:schemeClr val="accent2">
                  <a:lumMod val="75000"/>
                </a:schemeClr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7173" name="AutoShape 5"/>
          <p:cNvSpPr>
            <a:spLocks noChangeArrowheads="1"/>
          </p:cNvSpPr>
          <p:nvPr/>
        </p:nvSpPr>
        <p:spPr bwMode="auto">
          <a:xfrm>
            <a:off x="1331640" y="1628800"/>
            <a:ext cx="2743200" cy="1981200"/>
          </a:xfrm>
          <a:prstGeom prst="octagon">
            <a:avLst>
              <a:gd name="adj" fmla="val 2928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400" b="1" dirty="0"/>
              <a:t>Социальная </a:t>
            </a:r>
          </a:p>
          <a:p>
            <a:pPr algn="ctr"/>
            <a:r>
              <a:rPr lang="ru-RU" sz="2400" b="1" dirty="0"/>
              <a:t>неоднородность </a:t>
            </a:r>
          </a:p>
          <a:p>
            <a:pPr algn="ctr"/>
            <a:r>
              <a:rPr lang="ru-RU" sz="2400" b="1" dirty="0"/>
              <a:t>общества</a:t>
            </a:r>
            <a:endParaRPr lang="ru-RU" b="1" dirty="0"/>
          </a:p>
        </p:txBody>
      </p:sp>
      <p:sp>
        <p:nvSpPr>
          <p:cNvPr id="7174" name="AutoShape 6"/>
          <p:cNvSpPr>
            <a:spLocks noChangeArrowheads="1"/>
          </p:cNvSpPr>
          <p:nvPr/>
        </p:nvSpPr>
        <p:spPr bwMode="auto">
          <a:xfrm>
            <a:off x="1475656" y="4221088"/>
            <a:ext cx="2743200" cy="1981200"/>
          </a:xfrm>
          <a:prstGeom prst="octagon">
            <a:avLst>
              <a:gd name="adj" fmla="val 2928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400" b="1" dirty="0"/>
              <a:t>Религиозные</a:t>
            </a:r>
          </a:p>
          <a:p>
            <a:pPr algn="ctr"/>
            <a:r>
              <a:rPr lang="ru-RU" sz="2400" b="1" dirty="0"/>
              <a:t> различия</a:t>
            </a:r>
          </a:p>
        </p:txBody>
      </p:sp>
      <p:sp>
        <p:nvSpPr>
          <p:cNvPr id="7175" name="AutoShape 7"/>
          <p:cNvSpPr>
            <a:spLocks noChangeArrowheads="1"/>
          </p:cNvSpPr>
          <p:nvPr/>
        </p:nvSpPr>
        <p:spPr bwMode="auto">
          <a:xfrm>
            <a:off x="5076056" y="4149080"/>
            <a:ext cx="2743200" cy="1981200"/>
          </a:xfrm>
          <a:prstGeom prst="octagon">
            <a:avLst>
              <a:gd name="adj" fmla="val 2928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000" b="1" dirty="0" smtClean="0"/>
              <a:t>Поведение</a:t>
            </a:r>
          </a:p>
          <a:p>
            <a:pPr algn="ctr"/>
            <a:r>
              <a:rPr lang="ru-RU" sz="2000" b="1" dirty="0" smtClean="0"/>
              <a:t> </a:t>
            </a:r>
            <a:r>
              <a:rPr lang="ru-RU" sz="2000" b="1" dirty="0"/>
              <a:t>человека, </a:t>
            </a:r>
          </a:p>
          <a:p>
            <a:pPr algn="ctr"/>
            <a:r>
              <a:rPr lang="ru-RU" sz="2000" b="1" dirty="0"/>
              <a:t>его </a:t>
            </a:r>
          </a:p>
          <a:p>
            <a:pPr algn="ctr"/>
            <a:r>
              <a:rPr lang="ru-RU" sz="2000" b="1" dirty="0"/>
              <a:t>социально-</a:t>
            </a:r>
          </a:p>
          <a:p>
            <a:pPr algn="ctr"/>
            <a:r>
              <a:rPr lang="ru-RU" sz="2000" b="1" dirty="0"/>
              <a:t>психологические </a:t>
            </a:r>
          </a:p>
          <a:p>
            <a:pPr algn="ctr"/>
            <a:r>
              <a:rPr lang="ru-RU" sz="2000" b="1" dirty="0"/>
              <a:t>черты</a:t>
            </a:r>
          </a:p>
        </p:txBody>
      </p:sp>
      <p:sp>
        <p:nvSpPr>
          <p:cNvPr id="7176" name="AutoShape 8"/>
          <p:cNvSpPr>
            <a:spLocks noChangeArrowheads="1"/>
          </p:cNvSpPr>
          <p:nvPr/>
        </p:nvSpPr>
        <p:spPr bwMode="auto">
          <a:xfrm>
            <a:off x="4788024" y="1628800"/>
            <a:ext cx="2952328" cy="2125216"/>
          </a:xfrm>
          <a:prstGeom prst="octagon">
            <a:avLst>
              <a:gd name="adj" fmla="val 2928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000" b="1" dirty="0"/>
              <a:t>Различия</a:t>
            </a:r>
          </a:p>
          <a:p>
            <a:pPr algn="ctr"/>
            <a:r>
              <a:rPr lang="ru-RU" sz="2000" b="1" dirty="0"/>
              <a:t>в уровнях доходов, </a:t>
            </a:r>
          </a:p>
          <a:p>
            <a:pPr algn="ctr"/>
            <a:r>
              <a:rPr lang="ru-RU" sz="2000" b="1" dirty="0"/>
              <a:t>власти, культуры, </a:t>
            </a:r>
          </a:p>
          <a:p>
            <a:pPr algn="ctr"/>
            <a:r>
              <a:rPr lang="ru-RU" sz="2000" b="1" dirty="0"/>
              <a:t>социальном престиже</a:t>
            </a:r>
          </a:p>
          <a:p>
            <a:pPr algn="ctr"/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539552" y="1628800"/>
            <a:ext cx="8229600" cy="4114800"/>
          </a:xfrm>
        </p:spPr>
        <p:txBody>
          <a:bodyPr/>
          <a:lstStyle/>
          <a:p>
            <a:pPr>
              <a:buFontTx/>
              <a:buNone/>
            </a:pPr>
            <a:r>
              <a:rPr lang="ru-RU" sz="2800" b="1" u="sng" dirty="0" smtClean="0"/>
              <a:t>Причины:</a:t>
            </a:r>
            <a:endParaRPr lang="ru-RU" b="1" u="sng" dirty="0" smtClean="0"/>
          </a:p>
          <a:p>
            <a:pPr>
              <a:buFontTx/>
              <a:buNone/>
            </a:pPr>
            <a:r>
              <a:rPr lang="ru-RU" dirty="0" smtClean="0"/>
              <a:t>-</a:t>
            </a:r>
            <a:r>
              <a:rPr lang="ru-RU" dirty="0"/>
              <a:t>недовольство своим социальным положением;</a:t>
            </a:r>
          </a:p>
          <a:p>
            <a:pPr>
              <a:buFontTx/>
              <a:buNone/>
            </a:pPr>
            <a:r>
              <a:rPr lang="ru-RU" dirty="0"/>
              <a:t>-задержка зарплаты;</a:t>
            </a:r>
          </a:p>
          <a:p>
            <a:pPr>
              <a:buFontTx/>
              <a:buNone/>
            </a:pPr>
            <a:r>
              <a:rPr lang="ru-RU" dirty="0"/>
              <a:t>-недовольство </a:t>
            </a:r>
          </a:p>
          <a:p>
            <a:pPr>
              <a:buFontTx/>
              <a:buNone/>
            </a:pPr>
            <a:r>
              <a:rPr lang="ru-RU" dirty="0"/>
              <a:t>коррумпированными </a:t>
            </a:r>
          </a:p>
          <a:p>
            <a:pPr>
              <a:buFontTx/>
              <a:buNone/>
            </a:pPr>
            <a:r>
              <a:rPr lang="ru-RU" dirty="0"/>
              <a:t>чиновниками и др.</a:t>
            </a:r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0"/>
            <a:ext cx="8229600" cy="794792"/>
          </a:xfrm>
        </p:spPr>
        <p:txBody>
          <a:bodyPr>
            <a:normAutofit fontScale="90000"/>
          </a:bodyPr>
          <a:lstStyle/>
          <a:p>
            <a:pPr algn="r"/>
            <a:r>
              <a:rPr lang="ru-RU" sz="3100" dirty="0" smtClean="0">
                <a:solidFill>
                  <a:srgbClr val="C00000"/>
                </a:solidFill>
              </a:rPr>
              <a:t>Пример конфликта между</a:t>
            </a:r>
            <a:br>
              <a:rPr lang="ru-RU" sz="3100" dirty="0" smtClean="0">
                <a:solidFill>
                  <a:srgbClr val="C00000"/>
                </a:solidFill>
              </a:rPr>
            </a:br>
            <a:r>
              <a:rPr lang="ru-RU" sz="3100" dirty="0" smtClean="0">
                <a:solidFill>
                  <a:srgbClr val="C00000"/>
                </a:solidFill>
              </a:rPr>
              <a:t> </a:t>
            </a:r>
            <a:r>
              <a:rPr lang="ru-RU" sz="3100" dirty="0">
                <a:solidFill>
                  <a:srgbClr val="C00000"/>
                </a:solidFill>
              </a:rPr>
              <a:t>социальными группами 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/>
            </a:r>
            <a:br>
              <a:rPr lang="ru-RU" sz="4000" dirty="0"/>
            </a:br>
            <a:endParaRPr lang="ru-RU" sz="4000" dirty="0"/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5364088" y="3356992"/>
            <a:ext cx="3456384" cy="1731591"/>
            <a:chOff x="2400" y="912"/>
            <a:chExt cx="3024" cy="1499"/>
          </a:xfrm>
        </p:grpSpPr>
        <p:grpSp>
          <p:nvGrpSpPr>
            <p:cNvPr id="3" name="Group 11"/>
            <p:cNvGrpSpPr>
              <a:grpSpLocks/>
            </p:cNvGrpSpPr>
            <p:nvPr/>
          </p:nvGrpSpPr>
          <p:grpSpPr bwMode="auto">
            <a:xfrm>
              <a:off x="2736" y="912"/>
              <a:ext cx="2688" cy="336"/>
              <a:chOff x="2736" y="912"/>
              <a:chExt cx="2688" cy="336"/>
            </a:xfrm>
          </p:grpSpPr>
          <p:sp>
            <p:nvSpPr>
              <p:cNvPr id="22540" name="WordArt 12"/>
              <p:cNvSpPr>
                <a:spLocks noChangeArrowheads="1" noChangeShapeType="1" noTextEdit="1"/>
              </p:cNvSpPr>
              <p:nvPr/>
            </p:nvSpPr>
            <p:spPr bwMode="auto">
              <a:xfrm>
                <a:off x="3600" y="912"/>
                <a:ext cx="1824" cy="33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kern="10" dirty="0">
                    <a:ln w="12700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gradFill rotWithShape="0">
                      <a:gsLst>
                        <a:gs pos="0">
                          <a:srgbClr val="A603AB"/>
                        </a:gs>
                        <a:gs pos="12000">
                          <a:srgbClr val="E81766"/>
                        </a:gs>
                        <a:gs pos="27000">
                          <a:srgbClr val="EE3F17"/>
                        </a:gs>
                        <a:gs pos="48000">
                          <a:srgbClr val="FFFF00"/>
                        </a:gs>
                        <a:gs pos="64999">
                          <a:srgbClr val="1A8D48"/>
                        </a:gs>
                        <a:gs pos="78999">
                          <a:srgbClr val="0819FB"/>
                        </a:gs>
                        <a:gs pos="100000">
                          <a:srgbClr val="A603AB"/>
                        </a:gs>
                      </a:gsLst>
                      <a:lin ang="0" scaled="1"/>
                    </a:gradFill>
                    <a:latin typeface="Arial"/>
                    <a:cs typeface="Arial"/>
                  </a:rPr>
                  <a:t>неравенство</a:t>
                </a:r>
              </a:p>
            </p:txBody>
          </p:sp>
          <p:sp>
            <p:nvSpPr>
              <p:cNvPr id="22541" name="AutoShape 13"/>
              <p:cNvSpPr>
                <a:spLocks noChangeArrowheads="1"/>
              </p:cNvSpPr>
              <p:nvPr/>
            </p:nvSpPr>
            <p:spPr bwMode="auto">
              <a:xfrm>
                <a:off x="2736" y="912"/>
                <a:ext cx="615" cy="306"/>
              </a:xfrm>
              <a:prstGeom prst="rightArrow">
                <a:avLst>
                  <a:gd name="adj1" fmla="val 50000"/>
                  <a:gd name="adj2" fmla="val 50245"/>
                </a:avLst>
              </a:prstGeom>
              <a:gradFill rotWithShape="0">
                <a:gsLst>
                  <a:gs pos="0">
                    <a:srgbClr val="A603AB"/>
                  </a:gs>
                  <a:gs pos="10501">
                    <a:srgbClr val="0819FB"/>
                  </a:gs>
                  <a:gs pos="17501">
                    <a:srgbClr val="1A8D48"/>
                  </a:gs>
                  <a:gs pos="26000">
                    <a:srgbClr val="FFFF00"/>
                  </a:gs>
                  <a:gs pos="36500">
                    <a:srgbClr val="EE3F17"/>
                  </a:gs>
                  <a:gs pos="44000">
                    <a:srgbClr val="E81766"/>
                  </a:gs>
                  <a:gs pos="50000">
                    <a:srgbClr val="A603AB"/>
                  </a:gs>
                  <a:gs pos="56000">
                    <a:srgbClr val="E81766"/>
                  </a:gs>
                  <a:gs pos="63500">
                    <a:srgbClr val="EE3F17"/>
                  </a:gs>
                  <a:gs pos="74000">
                    <a:srgbClr val="FFFF00"/>
                  </a:gs>
                  <a:gs pos="82500">
                    <a:srgbClr val="1A8D48"/>
                  </a:gs>
                  <a:gs pos="89500">
                    <a:srgbClr val="0819FB"/>
                  </a:gs>
                  <a:gs pos="100000">
                    <a:srgbClr val="A603AB"/>
                  </a:gs>
                </a:gsLst>
                <a:lin ang="2700000" scaled="1"/>
              </a:gradFill>
              <a:ln w="19050">
                <a:solidFill>
                  <a:srgbClr val="0066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aphicFrame>
          <p:nvGraphicFramePr>
            <p:cNvPr id="22542" name="Object 14"/>
            <p:cNvGraphicFramePr>
              <a:graphicFrameLocks noChangeAspect="1"/>
            </p:cNvGraphicFramePr>
            <p:nvPr/>
          </p:nvGraphicFramePr>
          <p:xfrm>
            <a:off x="2400" y="1488"/>
            <a:ext cx="1152" cy="923"/>
          </p:xfrm>
          <a:graphic>
            <a:graphicData uri="http://schemas.openxmlformats.org/presentationml/2006/ole">
              <p:oleObj spid="_x0000_s1026" name="Clip" r:id="rId3" imgW="3452400" imgH="2766600" progId="">
                <p:embed/>
              </p:oleObj>
            </a:graphicData>
          </a:graphic>
        </p:graphicFrame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611560" y="980728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Повод</a:t>
            </a:r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 любое, даже незначительное событие, перешедшее в столкновение.</a:t>
            </a:r>
          </a:p>
          <a:p>
            <a:endParaRPr lang="ru-RU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Цель конфликта- </a:t>
            </a:r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достижение собственного интереса за счет интересов других</a:t>
            </a:r>
          </a:p>
          <a:p>
            <a:endParaRPr lang="ru-RU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ru-RU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Масштаб</a:t>
            </a:r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– количество участвующих людей и серьезность последствий конфликта.</a:t>
            </a:r>
          </a:p>
          <a:p>
            <a:pPr marL="88900" indent="20638" algn="ctr">
              <a:buNone/>
            </a:pPr>
            <a:endParaRPr lang="ru-RU" sz="2400" i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88900" indent="20638" algn="ctr">
              <a:buNone/>
            </a:pPr>
            <a:r>
              <a:rPr lang="ru-RU" sz="2400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(установлено, что чем масштабнее конфликт, </a:t>
            </a:r>
            <a:br>
              <a:rPr lang="ru-RU" sz="2400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400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тем он реже встречается, и наоборот)</a:t>
            </a:r>
            <a:endParaRPr lang="ru-RU" sz="2400" i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AutoShape 4"/>
          <p:cNvSpPr>
            <a:spLocks noChangeArrowheads="1"/>
          </p:cNvSpPr>
          <p:nvPr/>
        </p:nvSpPr>
        <p:spPr bwMode="auto">
          <a:xfrm>
            <a:off x="2267744" y="332656"/>
            <a:ext cx="5257800" cy="1676400"/>
          </a:xfrm>
          <a:prstGeom prst="leftRightArrow">
            <a:avLst>
              <a:gd name="adj1" fmla="val 50000"/>
              <a:gd name="adj2" fmla="val 93224"/>
            </a:avLst>
          </a:prstGeom>
          <a:noFill/>
          <a:ln w="38100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Функции конфликтов:</a:t>
            </a:r>
          </a:p>
        </p:txBody>
      </p:sp>
      <p:sp>
        <p:nvSpPr>
          <p:cNvPr id="8197" name="AutoShape 5"/>
          <p:cNvSpPr>
            <a:spLocks noChangeArrowheads="1"/>
          </p:cNvSpPr>
          <p:nvPr/>
        </p:nvSpPr>
        <p:spPr bwMode="auto">
          <a:xfrm>
            <a:off x="899592" y="2132856"/>
            <a:ext cx="3888432" cy="3456384"/>
          </a:xfrm>
          <a:prstGeom prst="rightArrowCallout">
            <a:avLst>
              <a:gd name="adj1" fmla="val 25000"/>
              <a:gd name="adj2" fmla="val 25000"/>
              <a:gd name="adj3" fmla="val 18018"/>
              <a:gd name="adj4" fmla="val 6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t" anchorCtr="0"/>
          <a:lstStyle/>
          <a:p>
            <a:pPr algn="ctr"/>
            <a:r>
              <a:rPr lang="ru-RU" sz="2800" b="1" u="sng" dirty="0"/>
              <a:t>Позитивные:</a:t>
            </a:r>
          </a:p>
          <a:p>
            <a:pPr algn="ctr"/>
            <a:r>
              <a:rPr lang="ru-RU" sz="2000" dirty="0"/>
              <a:t>информирование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о наличии</a:t>
            </a:r>
            <a:endParaRPr lang="ru-RU" sz="2000" dirty="0"/>
          </a:p>
          <a:p>
            <a:pPr algn="ctr"/>
            <a:r>
              <a:rPr lang="ru-RU" sz="2000" dirty="0"/>
              <a:t> социальной</a:t>
            </a:r>
          </a:p>
          <a:p>
            <a:pPr algn="ctr"/>
            <a:r>
              <a:rPr lang="ru-RU" sz="2000" dirty="0"/>
              <a:t>напряженности</a:t>
            </a:r>
            <a:r>
              <a:rPr lang="ru-RU" sz="2000" dirty="0" smtClean="0"/>
              <a:t>,</a:t>
            </a:r>
          </a:p>
          <a:p>
            <a:pPr algn="ctr"/>
            <a:r>
              <a:rPr lang="ru-RU" sz="2000" dirty="0" smtClean="0"/>
              <a:t> </a:t>
            </a:r>
            <a:endParaRPr lang="ru-RU" sz="2000" dirty="0"/>
          </a:p>
          <a:p>
            <a:pPr algn="ctr"/>
            <a:r>
              <a:rPr lang="ru-RU" sz="2000" dirty="0"/>
              <a:t>стимулирование</a:t>
            </a:r>
          </a:p>
          <a:p>
            <a:pPr algn="ctr"/>
            <a:r>
              <a:rPr lang="ru-RU" sz="2000" dirty="0" smtClean="0"/>
              <a:t>изменений.</a:t>
            </a:r>
            <a:endParaRPr lang="ru-RU" sz="2000" dirty="0"/>
          </a:p>
        </p:txBody>
      </p:sp>
      <p:sp>
        <p:nvSpPr>
          <p:cNvPr id="8198" name="AutoShape 6"/>
          <p:cNvSpPr>
            <a:spLocks noChangeArrowheads="1"/>
          </p:cNvSpPr>
          <p:nvPr/>
        </p:nvSpPr>
        <p:spPr bwMode="auto">
          <a:xfrm>
            <a:off x="5867400" y="1447800"/>
            <a:ext cx="3124200" cy="2819400"/>
          </a:xfrm>
          <a:prstGeom prst="leftArrowCallout">
            <a:avLst>
              <a:gd name="adj1" fmla="val 25000"/>
              <a:gd name="adj2" fmla="val 25000"/>
              <a:gd name="adj3" fmla="val 18468"/>
              <a:gd name="adj4" fmla="val 66667"/>
            </a:avLst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dirty="0"/>
          </a:p>
        </p:txBody>
      </p:sp>
      <p:sp>
        <p:nvSpPr>
          <p:cNvPr id="6" name="Выноска со стрелкой влево 5"/>
          <p:cNvSpPr/>
          <p:nvPr/>
        </p:nvSpPr>
        <p:spPr>
          <a:xfrm>
            <a:off x="4860032" y="2060848"/>
            <a:ext cx="3816424" cy="3528392"/>
          </a:xfrm>
          <a:prstGeom prst="lef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ru-RU" sz="2800" b="1" u="sng" dirty="0" smtClean="0">
                <a:solidFill>
                  <a:schemeClr val="tx1"/>
                </a:solidFill>
              </a:rPr>
              <a:t>Негативные:</a:t>
            </a:r>
          </a:p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создание</a:t>
            </a:r>
          </a:p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стрессовых</a:t>
            </a:r>
          </a:p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 ситуаций, </a:t>
            </a:r>
          </a:p>
          <a:p>
            <a:pPr algn="ctr"/>
            <a:endParaRPr lang="ru-RU" sz="2000" dirty="0" smtClean="0">
              <a:solidFill>
                <a:schemeClr val="tx1"/>
              </a:solidFill>
            </a:endParaRPr>
          </a:p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дезорганизация, </a:t>
            </a:r>
          </a:p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даже </a:t>
            </a:r>
          </a:p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разрушение </a:t>
            </a:r>
          </a:p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социальной</a:t>
            </a:r>
          </a:p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 системы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9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395288" y="1341438"/>
            <a:ext cx="4176712" cy="4733925"/>
          </a:xfrm>
        </p:spPr>
        <p:txBody>
          <a:bodyPr>
            <a:normAutofit lnSpcReduction="10000"/>
          </a:bodyPr>
          <a:lstStyle/>
          <a:p>
            <a:pPr>
              <a:buFontTx/>
              <a:buNone/>
            </a:pPr>
            <a:r>
              <a:rPr lang="ru-RU" b="1" u="sng" dirty="0">
                <a:solidFill>
                  <a:schemeClr val="bg2">
                    <a:lumMod val="25000"/>
                  </a:schemeClr>
                </a:solidFill>
              </a:rPr>
              <a:t>по числу участников:</a:t>
            </a:r>
          </a:p>
          <a:p>
            <a:r>
              <a:rPr lang="ru-RU" b="1" dirty="0" err="1"/>
              <a:t>внутриличностные</a:t>
            </a:r>
            <a:r>
              <a:rPr lang="ru-RU" b="1" dirty="0"/>
              <a:t> </a:t>
            </a:r>
            <a:r>
              <a:rPr lang="ru-RU" dirty="0"/>
              <a:t>(один участник);</a:t>
            </a:r>
          </a:p>
          <a:p>
            <a:r>
              <a:rPr lang="ru-RU" b="1" dirty="0"/>
              <a:t>межличностные </a:t>
            </a:r>
            <a:r>
              <a:rPr lang="ru-RU" dirty="0"/>
              <a:t>(два участника</a:t>
            </a:r>
            <a:r>
              <a:rPr lang="ru-RU" dirty="0" smtClean="0"/>
              <a:t>)</a:t>
            </a:r>
            <a:r>
              <a:rPr lang="ru-RU" b="1" dirty="0" smtClean="0"/>
              <a:t>;</a:t>
            </a:r>
          </a:p>
          <a:p>
            <a:r>
              <a:rPr lang="ru-RU" b="1" dirty="0" smtClean="0"/>
              <a:t>между личностью и группой;</a:t>
            </a:r>
            <a:endParaRPr lang="ru-RU" b="1" dirty="0"/>
          </a:p>
          <a:p>
            <a:r>
              <a:rPr lang="ru-RU" b="1" dirty="0"/>
              <a:t>социальные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>(</a:t>
            </a:r>
            <a:r>
              <a:rPr lang="ru-RU" dirty="0"/>
              <a:t>много участников, </a:t>
            </a:r>
            <a:r>
              <a:rPr lang="ru-RU" dirty="0" smtClean="0"/>
              <a:t>соц. группы, государства)</a:t>
            </a:r>
            <a:endParaRPr lang="ru-RU" dirty="0"/>
          </a:p>
        </p:txBody>
      </p:sp>
      <p:sp>
        <p:nvSpPr>
          <p:cNvPr id="52230" name="Rectangle 6"/>
          <p:cNvSpPr>
            <a:spLocks noGrp="1" noChangeArrowheads="1"/>
          </p:cNvSpPr>
          <p:nvPr>
            <p:ph sz="half" idx="2"/>
          </p:nvPr>
        </p:nvSpPr>
        <p:spPr>
          <a:xfrm>
            <a:off x="5043736" y="1340768"/>
            <a:ext cx="4100264" cy="4525963"/>
          </a:xfrm>
        </p:spPr>
        <p:txBody>
          <a:bodyPr>
            <a:normAutofit lnSpcReduction="10000"/>
          </a:bodyPr>
          <a:lstStyle/>
          <a:p>
            <a:pPr>
              <a:buFontTx/>
              <a:buNone/>
            </a:pPr>
            <a:r>
              <a:rPr lang="ru-RU" b="1" u="sng" dirty="0">
                <a:solidFill>
                  <a:schemeClr val="bg2">
                    <a:lumMod val="25000"/>
                  </a:schemeClr>
                </a:solidFill>
              </a:rPr>
              <a:t>по причинам:</a:t>
            </a: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ru-RU" b="1" dirty="0"/>
              <a:t>экономические;</a:t>
            </a: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ru-RU" b="1" dirty="0"/>
              <a:t>политические;</a:t>
            </a: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ru-RU" b="1" dirty="0"/>
              <a:t>этнические;</a:t>
            </a: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ru-RU" b="1" dirty="0"/>
              <a:t>культурные и религиозные;</a:t>
            </a: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ru-RU" b="1" dirty="0" smtClean="0"/>
              <a:t>профессиональные</a:t>
            </a:r>
            <a:endParaRPr lang="ru-RU" b="1" dirty="0"/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>
                <a:solidFill>
                  <a:schemeClr val="accent2">
                    <a:lumMod val="75000"/>
                  </a:schemeClr>
                </a:solidFill>
              </a:rPr>
              <a:t>Типы конфликтов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 rot="5400000">
            <a:off x="2627784" y="3645024"/>
            <a:ext cx="4320480" cy="1588"/>
          </a:xfrm>
          <a:prstGeom prst="straightConnector1">
            <a:avLst/>
          </a:prstGeom>
          <a:ln w="28575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332656"/>
            <a:ext cx="7200800" cy="150304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+mn-lt"/>
                <a:cs typeface="Times New Roman" pitchFamily="18" charset="0"/>
              </a:rPr>
              <a:t>Типы конфликтов</a:t>
            </a:r>
            <a:b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+mn-lt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+mn-lt"/>
                <a:cs typeface="Times New Roman" pitchFamily="18" charset="0"/>
              </a:rPr>
              <a:t> по причинам (предмету) спора:</a:t>
            </a:r>
            <a:r>
              <a:rPr lang="ru-RU" sz="4000" b="1" dirty="0" smtClean="0">
                <a:solidFill>
                  <a:srgbClr val="FF9900"/>
                </a:solidFill>
                <a:latin typeface="+mn-lt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rgbClr val="FF9900"/>
                </a:solidFill>
                <a:latin typeface="+mn-lt"/>
                <a:cs typeface="Times New Roman" pitchFamily="18" charset="0"/>
              </a:rPr>
            </a:br>
            <a:endParaRPr lang="ru-RU" sz="3600" dirty="0">
              <a:latin typeface="+mn-lt"/>
            </a:endParaRPr>
          </a:p>
        </p:txBody>
      </p:sp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611560" y="4221088"/>
            <a:ext cx="7776864" cy="64807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buFont typeface="Arial" pitchFamily="34" charset="0"/>
              <a:buChar char="•"/>
            </a:pPr>
            <a:r>
              <a:rPr lang="ru-RU" sz="2400" b="1" dirty="0" smtClean="0"/>
              <a:t> Профессиональные </a:t>
            </a:r>
            <a:r>
              <a:rPr lang="ru-RU" dirty="0" smtClean="0"/>
              <a:t>– между профессиями или отраслями </a:t>
            </a:r>
          </a:p>
          <a:p>
            <a:r>
              <a:rPr lang="ru-RU" dirty="0" smtClean="0"/>
              <a:t>                             по поводу экономических или социальных благ</a:t>
            </a:r>
            <a:endParaRPr lang="ru-RU" dirty="0"/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611560" y="2348880"/>
            <a:ext cx="7704856" cy="64807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buFont typeface="Arial" pitchFamily="34" charset="0"/>
              <a:buChar char="•"/>
            </a:pPr>
            <a:r>
              <a:rPr lang="ru-RU" sz="2400" b="1" dirty="0" smtClean="0"/>
              <a:t>Политические</a:t>
            </a:r>
            <a:r>
              <a:rPr lang="ru-RU" sz="2000" dirty="0" smtClean="0"/>
              <a:t> </a:t>
            </a:r>
            <a:r>
              <a:rPr lang="ru-RU" dirty="0" smtClean="0"/>
              <a:t> - между странами и государствами из-за</a:t>
            </a:r>
            <a:br>
              <a:rPr lang="ru-RU" dirty="0" smtClean="0"/>
            </a:br>
            <a:r>
              <a:rPr lang="ru-RU" dirty="0" smtClean="0"/>
              <a:t>                                    территории или престижа</a:t>
            </a:r>
            <a:endParaRPr lang="ru-RU" dirty="0"/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611560" y="1484784"/>
            <a:ext cx="7704856" cy="72008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buFont typeface="Arial" pitchFamily="34" charset="0"/>
              <a:buChar char="•"/>
            </a:pPr>
            <a:r>
              <a:rPr lang="ru-RU" sz="2400" b="1" dirty="0" smtClean="0"/>
              <a:t>Экономические</a:t>
            </a:r>
            <a:r>
              <a:rPr lang="ru-RU" dirty="0" smtClean="0"/>
              <a:t>  - между любыми по численности группами</a:t>
            </a:r>
          </a:p>
          <a:p>
            <a:r>
              <a:rPr lang="ru-RU" dirty="0" smtClean="0"/>
              <a:t>                                 и субъектами  по поводу денег или ресурсов </a:t>
            </a:r>
            <a:endParaRPr lang="ru-RU" dirty="0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611560" y="3284984"/>
            <a:ext cx="7776864" cy="64807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buFont typeface="Arial" pitchFamily="34" charset="0"/>
              <a:buChar char="•"/>
            </a:pPr>
            <a:r>
              <a:rPr lang="ru-RU" sz="2000" b="1" dirty="0" smtClean="0"/>
              <a:t> </a:t>
            </a:r>
            <a:r>
              <a:rPr lang="ru-RU" sz="2400" b="1" dirty="0" smtClean="0"/>
              <a:t>Культурные или религиозные </a:t>
            </a:r>
            <a:r>
              <a:rPr lang="ru-RU" dirty="0" smtClean="0"/>
              <a:t>– по поводу разделения </a:t>
            </a:r>
            <a:br>
              <a:rPr lang="ru-RU" dirty="0" smtClean="0"/>
            </a:br>
            <a:r>
              <a:rPr lang="ru-RU" dirty="0" smtClean="0"/>
              <a:t>                                                            дефицитных духовных благ</a:t>
            </a:r>
            <a:endParaRPr lang="ru-RU" dirty="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611560" y="5105400"/>
            <a:ext cx="7776864" cy="62785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buFont typeface="Arial" pitchFamily="34" charset="0"/>
              <a:buChar char="•"/>
            </a:pPr>
            <a:r>
              <a:rPr lang="ru-RU" sz="2400" b="1" dirty="0" smtClean="0">
                <a:latin typeface="+mn-lt"/>
              </a:rPr>
              <a:t>Этнические</a:t>
            </a:r>
            <a:r>
              <a:rPr lang="ru-RU" dirty="0" smtClean="0">
                <a:latin typeface="+mn-lt"/>
              </a:rPr>
              <a:t> – между народами за территорию </a:t>
            </a:r>
            <a:r>
              <a:rPr lang="ru-RU" dirty="0" smtClean="0"/>
              <a:t>или лучшие</a:t>
            </a:r>
            <a:endParaRPr lang="ru-RU" dirty="0" smtClean="0">
              <a:latin typeface="+mn-lt"/>
            </a:endParaRPr>
          </a:p>
          <a:p>
            <a:r>
              <a:rPr lang="ru-RU" dirty="0" smtClean="0">
                <a:latin typeface="+mn-lt"/>
              </a:rPr>
              <a:t>                                                                   условия </a:t>
            </a:r>
            <a:r>
              <a:rPr lang="ru-RU" dirty="0" smtClean="0"/>
              <a:t>проживания</a:t>
            </a:r>
            <a:endParaRPr lang="ru-RU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>
          <a:xfrm>
            <a:off x="827584" y="188640"/>
            <a:ext cx="8316416" cy="706090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Типы конфликтов по числу участников:</a:t>
            </a: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4" name="Picture 4" descr="L10_p2_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051720" y="908720"/>
            <a:ext cx="5230738" cy="38164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755576" y="5013176"/>
            <a:ext cx="8229600" cy="1224136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Внутриличностный</a:t>
            </a:r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конфликт </a:t>
            </a:r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– внутри одного человека между его ролями, пришедшими в противоречие.</a:t>
            </a:r>
          </a:p>
          <a:p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Например, в ситуации морального выбора - как поступить: по совести или по выгоде.</a:t>
            </a:r>
            <a:endParaRPr lang="ru-RU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>
          <a:xfrm>
            <a:off x="899592" y="274638"/>
            <a:ext cx="8244408" cy="706090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Типы конфликтов по числу участников: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914400" y="5085184"/>
            <a:ext cx="8229600" cy="1224136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Межличностный конфликт </a:t>
            </a:r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– между двумя или несколькими людьми. Самый распространенный тип конфликта.</a:t>
            </a:r>
          </a:p>
          <a:p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Например, ссора друзей, размолвка между супругами, драка на дискотеке, спор или ссора в транспорте и т. п.</a:t>
            </a:r>
            <a:endParaRPr lang="ru-RU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6" name="Picture 5" descr="L2_p4б_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44008" y="980728"/>
            <a:ext cx="3125234" cy="23407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4" descr="L10_p3_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539552" y="980728"/>
            <a:ext cx="3269884" cy="29412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804248" y="2564904"/>
            <a:ext cx="1944216" cy="1944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419872" y="3140968"/>
            <a:ext cx="2592288" cy="17281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>
          <a:xfrm>
            <a:off x="755576" y="188640"/>
            <a:ext cx="8388424" cy="706090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Типы конфликтов по числу участников: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755576" y="5229200"/>
            <a:ext cx="8229600" cy="792088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Социальный конфликт </a:t>
            </a:r>
            <a:r>
              <a:rPr lang="ru-RU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– между социальными группами.</a:t>
            </a:r>
          </a:p>
          <a:p>
            <a:r>
              <a:rPr lang="ru-RU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Например: забастовка, бунт, восстание, революция, война.</a:t>
            </a:r>
            <a:endParaRPr lang="ru-RU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6" name="Picture 4" descr="L12_p5_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5576" y="908720"/>
            <a:ext cx="5689253" cy="42082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76256" y="3573016"/>
            <a:ext cx="1905000" cy="1333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043608" y="404664"/>
            <a:ext cx="7992888" cy="5678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 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урока «Конфликты в обществе»:</a:t>
            </a:r>
            <a:endParaRPr lang="ru-RU" sz="32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spcBef>
                <a:spcPts val="0"/>
              </a:spcBef>
              <a:buFontTx/>
              <a:buAutoNum type="arabicPeriod"/>
            </a:pPr>
            <a:endParaRPr lang="ru-RU" sz="2000" dirty="0" smtClean="0"/>
          </a:p>
          <a:p>
            <a:pPr marL="342900" indent="-342900">
              <a:spcBef>
                <a:spcPts val="0"/>
              </a:spcBef>
              <a:buFontTx/>
              <a:buAutoNum type="arabicPeriod"/>
            </a:pPr>
            <a:r>
              <a:rPr lang="ru-RU" sz="2000" dirty="0" smtClean="0"/>
              <a:t>Что такое  конфликт?</a:t>
            </a:r>
            <a:endParaRPr lang="ru-RU" sz="2000" dirty="0"/>
          </a:p>
          <a:p>
            <a:pPr marL="342900" indent="-342900">
              <a:spcBef>
                <a:spcPts val="0"/>
              </a:spcBef>
              <a:buFontTx/>
              <a:buAutoNum type="arabicPeriod"/>
            </a:pPr>
            <a:r>
              <a:rPr lang="ru-RU" sz="2000" dirty="0" smtClean="0"/>
              <a:t>Основные составляющие конфликта:</a:t>
            </a:r>
          </a:p>
          <a:p>
            <a:pPr marL="985838" lvl="1" indent="-179388">
              <a:spcBef>
                <a:spcPts val="0"/>
              </a:spcBef>
              <a:buFontTx/>
              <a:buAutoNum type="arabicPeriod"/>
            </a:pPr>
            <a:r>
              <a:rPr lang="ru-RU" dirty="0" smtClean="0"/>
              <a:t>Субъекты  и объекты конфликта</a:t>
            </a:r>
            <a:r>
              <a:rPr lang="ru-RU" dirty="0"/>
              <a:t>.</a:t>
            </a:r>
          </a:p>
          <a:p>
            <a:pPr marL="985838" lvl="1" indent="-179388">
              <a:spcBef>
                <a:spcPts val="0"/>
              </a:spcBef>
              <a:buFontTx/>
              <a:buAutoNum type="arabicPeriod"/>
            </a:pPr>
            <a:r>
              <a:rPr lang="ru-RU" dirty="0" smtClean="0"/>
              <a:t>Причина и повод конфликта.</a:t>
            </a:r>
          </a:p>
          <a:p>
            <a:pPr marL="985838" lvl="1" indent="-179388">
              <a:spcBef>
                <a:spcPts val="0"/>
              </a:spcBef>
              <a:buFontTx/>
              <a:buAutoNum type="arabicPeriod"/>
            </a:pPr>
            <a:r>
              <a:rPr lang="ru-RU" dirty="0" smtClean="0"/>
              <a:t>Масштаб.</a:t>
            </a:r>
          </a:p>
          <a:p>
            <a:pPr marL="985838" lvl="1" indent="-179388">
              <a:spcBef>
                <a:spcPts val="0"/>
              </a:spcBef>
              <a:buFontTx/>
              <a:buAutoNum type="arabicPeriod"/>
            </a:pPr>
            <a:r>
              <a:rPr lang="ru-RU" dirty="0" smtClean="0"/>
              <a:t>Цель конфликта</a:t>
            </a:r>
            <a:endParaRPr lang="ru-RU" dirty="0"/>
          </a:p>
          <a:p>
            <a:pPr marL="342900" indent="-342900">
              <a:spcBef>
                <a:spcPts val="0"/>
              </a:spcBef>
            </a:pPr>
            <a:r>
              <a:rPr lang="ru-RU" sz="2000" dirty="0" smtClean="0"/>
              <a:t>3. Типы конфликтов:</a:t>
            </a:r>
          </a:p>
          <a:p>
            <a:pPr marL="1257300" lvl="2" indent="-342900">
              <a:spcBef>
                <a:spcPts val="0"/>
              </a:spcBef>
            </a:pPr>
            <a:r>
              <a:rPr lang="ru-RU" dirty="0" smtClean="0"/>
              <a:t>1. </a:t>
            </a:r>
            <a:r>
              <a:rPr lang="ru-RU" dirty="0" err="1" smtClean="0"/>
              <a:t>внутриличностный</a:t>
            </a:r>
            <a:endParaRPr lang="ru-RU" dirty="0" smtClean="0"/>
          </a:p>
          <a:p>
            <a:pPr marL="1257300" lvl="2" indent="-342900">
              <a:spcBef>
                <a:spcPts val="0"/>
              </a:spcBef>
            </a:pPr>
            <a:r>
              <a:rPr lang="ru-RU" dirty="0" smtClean="0"/>
              <a:t>2. межличностный</a:t>
            </a:r>
          </a:p>
          <a:p>
            <a:pPr marL="1257300" lvl="2" indent="-342900">
              <a:spcBef>
                <a:spcPts val="0"/>
              </a:spcBef>
            </a:pPr>
            <a:r>
              <a:rPr lang="ru-RU" dirty="0" smtClean="0"/>
              <a:t>3. социальный</a:t>
            </a:r>
          </a:p>
          <a:p>
            <a:pPr marL="342900" indent="-342900">
              <a:spcBef>
                <a:spcPts val="0"/>
              </a:spcBef>
            </a:pPr>
            <a:r>
              <a:rPr lang="ru-RU" sz="2000" dirty="0" smtClean="0"/>
              <a:t>4. Функции </a:t>
            </a:r>
            <a:r>
              <a:rPr lang="ru-RU" sz="2000" dirty="0"/>
              <a:t>социальных конфликтов:</a:t>
            </a:r>
          </a:p>
          <a:p>
            <a:pPr marL="342900" indent="-342900">
              <a:spcBef>
                <a:spcPts val="0"/>
              </a:spcBef>
            </a:pPr>
            <a:r>
              <a:rPr lang="ru-RU" dirty="0"/>
              <a:t>      а) позитивные;</a:t>
            </a:r>
          </a:p>
          <a:p>
            <a:pPr marL="342900" indent="-342900">
              <a:spcBef>
                <a:spcPts val="0"/>
              </a:spcBef>
            </a:pPr>
            <a:r>
              <a:rPr lang="ru-RU" dirty="0"/>
              <a:t>      б) негативные</a:t>
            </a:r>
            <a:r>
              <a:rPr lang="ru-RU" dirty="0" smtClean="0"/>
              <a:t>.</a:t>
            </a:r>
            <a:endParaRPr lang="ru-RU" sz="2000" dirty="0"/>
          </a:p>
          <a:p>
            <a:pPr marL="342900" indent="-342900">
              <a:spcBef>
                <a:spcPts val="0"/>
              </a:spcBef>
            </a:pPr>
            <a:r>
              <a:rPr lang="ru-RU" sz="2000" dirty="0" smtClean="0"/>
              <a:t>5. </a:t>
            </a:r>
            <a:r>
              <a:rPr lang="ru-RU" sz="2000" dirty="0"/>
              <a:t>Способы решения социальных </a:t>
            </a:r>
            <a:r>
              <a:rPr lang="ru-RU" sz="2000" dirty="0" smtClean="0"/>
              <a:t>конфликтов</a:t>
            </a:r>
          </a:p>
          <a:p>
            <a:pPr marL="342900" indent="-342900">
              <a:spcBef>
                <a:spcPts val="0"/>
              </a:spcBef>
            </a:pPr>
            <a:r>
              <a:rPr lang="ru-RU" sz="2000" dirty="0" smtClean="0"/>
              <a:t>6. Последствия конфликта. </a:t>
            </a:r>
            <a:endParaRPr lang="ru-RU" sz="2000" dirty="0"/>
          </a:p>
          <a:p>
            <a:pPr marL="342900" indent="-342900" algn="ctr">
              <a:spcBef>
                <a:spcPct val="50000"/>
              </a:spcBef>
            </a:pPr>
            <a:endParaRPr lang="ru-RU" dirty="0"/>
          </a:p>
        </p:txBody>
      </p:sp>
      <p:pic>
        <p:nvPicPr>
          <p:cNvPr id="3" name="Picture 4" descr="L12_p5_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12160" y="2132856"/>
            <a:ext cx="2736304" cy="20522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435280" cy="1143000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chemeClr val="accent2">
                    <a:lumMod val="75000"/>
                  </a:schemeClr>
                </a:solidFill>
              </a:rPr>
              <a:t>Способы 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протекания- т.е. как выглядит конфликт</a:t>
            </a:r>
            <a:endParaRPr lang="ru-RU" sz="36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81328"/>
            <a:ext cx="5194920" cy="4525963"/>
          </a:xfrm>
        </p:spPr>
        <p:txBody>
          <a:bodyPr>
            <a:normAutofit fontScale="92500"/>
          </a:bodyPr>
          <a:lstStyle/>
          <a:p>
            <a:pPr>
              <a:lnSpc>
                <a:spcPct val="80000"/>
              </a:lnSpc>
            </a:pPr>
            <a:endParaRPr lang="ru-RU" sz="2800" dirty="0" smtClean="0"/>
          </a:p>
          <a:p>
            <a:pPr>
              <a:lnSpc>
                <a:spcPct val="80000"/>
              </a:lnSpc>
            </a:pPr>
            <a:r>
              <a:rPr lang="ru-RU" sz="2400" b="1" dirty="0" smtClean="0"/>
              <a:t>Конфронтация </a:t>
            </a:r>
            <a:r>
              <a:rPr lang="ru-RU" sz="2400" dirty="0" smtClean="0"/>
              <a:t>– пассивное противостояние групп с различными интересами.</a:t>
            </a:r>
          </a:p>
          <a:p>
            <a:pPr>
              <a:lnSpc>
                <a:spcPct val="80000"/>
              </a:lnSpc>
            </a:pPr>
            <a:endParaRPr lang="ru-RU" sz="2400" dirty="0" smtClean="0"/>
          </a:p>
          <a:p>
            <a:pPr>
              <a:lnSpc>
                <a:spcPct val="80000"/>
              </a:lnSpc>
            </a:pPr>
            <a:endParaRPr lang="ru-RU" sz="2400" dirty="0" smtClean="0"/>
          </a:p>
          <a:p>
            <a:pPr>
              <a:lnSpc>
                <a:spcPct val="80000"/>
              </a:lnSpc>
            </a:pPr>
            <a:r>
              <a:rPr lang="ru-RU" sz="2400" b="1" dirty="0" smtClean="0"/>
              <a:t>Соперничество</a:t>
            </a:r>
            <a:r>
              <a:rPr lang="ru-RU" sz="2400" dirty="0" smtClean="0"/>
              <a:t> – открытая борьба за свои интересы, упорное отстаивание своей позиции.</a:t>
            </a:r>
          </a:p>
          <a:p>
            <a:pPr>
              <a:lnSpc>
                <a:spcPct val="80000"/>
              </a:lnSpc>
            </a:pPr>
            <a:endParaRPr lang="ru-RU" sz="2400" dirty="0" smtClean="0"/>
          </a:p>
          <a:p>
            <a:pPr>
              <a:lnSpc>
                <a:spcPct val="80000"/>
              </a:lnSpc>
            </a:pPr>
            <a:r>
              <a:rPr lang="ru-RU" sz="2400" b="1" dirty="0" smtClean="0"/>
              <a:t>Конкуренция</a:t>
            </a:r>
            <a:r>
              <a:rPr lang="ru-RU" sz="2400" dirty="0" smtClean="0"/>
              <a:t> –экономическая борьба за получение большей выгоды, прибыли или доступа к дефицитным ресурсам</a:t>
            </a:r>
            <a:endParaRPr lang="ru-RU" sz="28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40152" y="4653136"/>
            <a:ext cx="2448272" cy="16216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84168" y="3068960"/>
            <a:ext cx="2016345" cy="11936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300192" y="1484784"/>
            <a:ext cx="1596699" cy="12241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12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3124200" y="2057400"/>
            <a:ext cx="2743200" cy="2286000"/>
          </a:xfrm>
          <a:prstGeom prst="rect">
            <a:avLst/>
          </a:prstGeom>
          <a:ln w="38100"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Способы</a:t>
            </a:r>
          </a:p>
          <a:p>
            <a:pPr algn="ctr"/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решения</a:t>
            </a:r>
          </a:p>
          <a:p>
            <a:pPr algn="ctr"/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конфликтов</a:t>
            </a:r>
          </a:p>
        </p:txBody>
      </p:sp>
      <p:sp>
        <p:nvSpPr>
          <p:cNvPr id="11269" name="AutoShape 5"/>
          <p:cNvSpPr>
            <a:spLocks noChangeArrowheads="1"/>
          </p:cNvSpPr>
          <p:nvPr/>
        </p:nvSpPr>
        <p:spPr bwMode="auto">
          <a:xfrm rot="958684">
            <a:off x="345449" y="2827199"/>
            <a:ext cx="2629653" cy="914400"/>
          </a:xfrm>
          <a:prstGeom prst="wedgeRectCallout">
            <a:avLst>
              <a:gd name="adj1" fmla="val -27786"/>
              <a:gd name="adj2" fmla="val 46829"/>
            </a:avLst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2800" b="1" dirty="0"/>
              <a:t>Переговоры- </a:t>
            </a:r>
          </a:p>
          <a:p>
            <a:pPr algn="ctr"/>
            <a:r>
              <a:rPr lang="ru-RU" dirty="0"/>
              <a:t>мирная беседа</a:t>
            </a:r>
          </a:p>
        </p:txBody>
      </p:sp>
      <p:sp>
        <p:nvSpPr>
          <p:cNvPr id="11271" name="AutoShape 7"/>
          <p:cNvSpPr>
            <a:spLocks noChangeArrowheads="1"/>
          </p:cNvSpPr>
          <p:nvPr/>
        </p:nvSpPr>
        <p:spPr bwMode="auto">
          <a:xfrm rot="21212710">
            <a:off x="5713335" y="565821"/>
            <a:ext cx="2937807" cy="1254713"/>
          </a:xfrm>
          <a:prstGeom prst="wedgeRectCallout">
            <a:avLst>
              <a:gd name="adj1" fmla="val -30788"/>
              <a:gd name="adj2" fmla="val 49878"/>
            </a:avLst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2400" b="1" dirty="0"/>
              <a:t>Посредничество-</a:t>
            </a:r>
          </a:p>
          <a:p>
            <a:pPr algn="ctr"/>
            <a:r>
              <a:rPr lang="ru-RU" dirty="0"/>
              <a:t>Использование</a:t>
            </a:r>
          </a:p>
          <a:p>
            <a:pPr algn="ctr"/>
            <a:r>
              <a:rPr lang="ru-RU" dirty="0"/>
              <a:t>третьей стороны</a:t>
            </a:r>
          </a:p>
        </p:txBody>
      </p:sp>
      <p:sp>
        <p:nvSpPr>
          <p:cNvPr id="11272" name="AutoShape 8"/>
          <p:cNvSpPr>
            <a:spLocks noChangeArrowheads="1"/>
          </p:cNvSpPr>
          <p:nvPr/>
        </p:nvSpPr>
        <p:spPr bwMode="auto">
          <a:xfrm rot="20966772">
            <a:off x="6058498" y="3876251"/>
            <a:ext cx="2667000" cy="1538607"/>
          </a:xfrm>
          <a:prstGeom prst="wedgeRectCallout">
            <a:avLst>
              <a:gd name="adj1" fmla="val -23262"/>
              <a:gd name="adj2" fmla="val 49268"/>
            </a:avLst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2800" b="1" dirty="0"/>
              <a:t>Арбитраж-</a:t>
            </a:r>
          </a:p>
          <a:p>
            <a:pPr algn="ctr"/>
            <a:r>
              <a:rPr lang="ru-RU" dirty="0"/>
              <a:t>обращение за помощью</a:t>
            </a:r>
          </a:p>
          <a:p>
            <a:pPr algn="ctr"/>
            <a:r>
              <a:rPr lang="ru-RU" dirty="0"/>
              <a:t>к специальному </a:t>
            </a:r>
          </a:p>
          <a:p>
            <a:pPr algn="ctr"/>
            <a:r>
              <a:rPr lang="ru-RU" dirty="0"/>
              <a:t>органу власти</a:t>
            </a:r>
          </a:p>
        </p:txBody>
      </p:sp>
      <p:sp>
        <p:nvSpPr>
          <p:cNvPr id="11273" name="AutoShape 9"/>
          <p:cNvSpPr>
            <a:spLocks noChangeArrowheads="1"/>
          </p:cNvSpPr>
          <p:nvPr/>
        </p:nvSpPr>
        <p:spPr bwMode="auto">
          <a:xfrm rot="1023377">
            <a:off x="1634291" y="557985"/>
            <a:ext cx="2667000" cy="990600"/>
          </a:xfrm>
          <a:prstGeom prst="wedgeRectCallout">
            <a:avLst>
              <a:gd name="adj1" fmla="val -28280"/>
              <a:gd name="adj2" fmla="val 49737"/>
            </a:avLst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2800" b="1" dirty="0"/>
              <a:t>Компромисс- </a:t>
            </a:r>
            <a:r>
              <a:rPr lang="ru-RU" dirty="0"/>
              <a:t>взаимные уступки</a:t>
            </a:r>
          </a:p>
        </p:txBody>
      </p:sp>
      <p:sp>
        <p:nvSpPr>
          <p:cNvPr id="11274" name="AutoShape 10"/>
          <p:cNvSpPr>
            <a:spLocks noChangeArrowheads="1"/>
          </p:cNvSpPr>
          <p:nvPr/>
        </p:nvSpPr>
        <p:spPr bwMode="auto">
          <a:xfrm rot="20981373">
            <a:off x="1595637" y="5028068"/>
            <a:ext cx="3348575" cy="838200"/>
          </a:xfrm>
          <a:prstGeom prst="wedgeRectCallout">
            <a:avLst>
              <a:gd name="adj1" fmla="val -29534"/>
              <a:gd name="adj2" fmla="val 50044"/>
            </a:avLst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2400" b="1" dirty="0"/>
              <a:t>Применение силы,</a:t>
            </a:r>
          </a:p>
          <a:p>
            <a:pPr algn="ctr"/>
            <a:r>
              <a:rPr lang="ru-RU" sz="2400" b="1" dirty="0"/>
              <a:t>власти, закона</a:t>
            </a:r>
          </a:p>
          <a:p>
            <a:pPr algn="ctr"/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 animBg="1"/>
      <p:bldP spid="11271" grpId="0" animBg="1"/>
      <p:bldP spid="11272" grpId="0" animBg="1"/>
      <p:bldP spid="11273" grpId="0" animBg="1"/>
      <p:bldP spid="1127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116632"/>
            <a:ext cx="8229600" cy="1143000"/>
          </a:xfrm>
        </p:spPr>
        <p:txBody>
          <a:bodyPr/>
          <a:lstStyle/>
          <a:p>
            <a:r>
              <a:rPr lang="ru-RU" sz="4000" dirty="0">
                <a:solidFill>
                  <a:srgbClr val="C00000"/>
                </a:solidFill>
              </a:rPr>
              <a:t>Пути </a:t>
            </a:r>
            <a:r>
              <a:rPr lang="ru-RU" sz="4000" dirty="0" smtClean="0">
                <a:solidFill>
                  <a:srgbClr val="C00000"/>
                </a:solidFill>
              </a:rPr>
              <a:t>решения конфликта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716016" y="1481329"/>
            <a:ext cx="3970784" cy="1803656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ru-RU" sz="2800" b="1" u="sng" dirty="0">
                <a:latin typeface="Tahoma" pitchFamily="34" charset="0"/>
                <a:ea typeface="Tahoma" pitchFamily="34" charset="0"/>
                <a:cs typeface="Tahoma" pitchFamily="34" charset="0"/>
              </a:rPr>
              <a:t>Компромисс</a:t>
            </a:r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– решение проблемы через 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взаимные </a:t>
            </a:r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уступки сторон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>
              <a:buFont typeface="Wingdings" pitchFamily="2" charset="2"/>
              <a:buNone/>
            </a:pPr>
            <a:endParaRPr lang="ru-RU" sz="2800" dirty="0" smtClean="0">
              <a:solidFill>
                <a:schemeClr val="folHlin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80000"/>
              </a:lnSpc>
            </a:pPr>
            <a:endParaRPr lang="ru-RU" sz="28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80000"/>
              </a:lnSpc>
            </a:pPr>
            <a:endParaRPr lang="ru-RU" sz="28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80000"/>
              </a:lnSpc>
            </a:pPr>
            <a:endParaRPr lang="ru-RU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80000"/>
              </a:lnSpc>
            </a:pPr>
            <a:endParaRPr lang="ru-RU" sz="28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43608" y="1340768"/>
            <a:ext cx="3327564" cy="24993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899592" y="3933056"/>
            <a:ext cx="417646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ru-RU" sz="5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Компромисс </a:t>
            </a:r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(от лат.  с</a:t>
            </a:r>
            <a:r>
              <a:rPr lang="en-US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omromissum</a:t>
            </a:r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 – соглашение представителей разных точек зрений и интересов на основе взаимных уступок.</a:t>
            </a:r>
          </a:p>
          <a:p>
            <a:pPr>
              <a:buFont typeface="Wingdings" pitchFamily="2" charset="2"/>
              <a:buNone/>
            </a:pPr>
            <a:endParaRPr lang="ru-RU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 typeface="Wingdings" pitchFamily="2" charset="2"/>
              <a:buNone/>
            </a:pPr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Компромисс — это не общее решение. Это решение «ни вашим, ни нашим».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076056" y="4365104"/>
            <a:ext cx="38164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Font typeface="Wingdings" pitchFamily="2" charset="2"/>
              <a:buNone/>
            </a:pPr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400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Искусство компромисса доступно только нравственно и социально зрелой личности.</a:t>
            </a:r>
            <a:endParaRPr lang="ru-RU" sz="24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ru-RU" sz="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</a:t>
            </a:r>
            <a:endParaRPr lang="ru-RU" sz="2800" dirty="0">
              <a:solidFill>
                <a:schemeClr val="folHlin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r">
              <a:buNone/>
            </a:pPr>
            <a:r>
              <a:rPr lang="ru-RU" sz="3600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Переговоры</a:t>
            </a:r>
            <a:r>
              <a:rPr lang="ru-RU" sz="3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– мирная беседа обеих сторон по решению проблемы.</a:t>
            </a:r>
          </a:p>
          <a:p>
            <a:pPr algn="r">
              <a:buFont typeface="Wingdings" pitchFamily="2" charset="2"/>
              <a:buNone/>
            </a:pPr>
            <a:r>
              <a:rPr lang="ru-RU" sz="800" dirty="0" smtClean="0"/>
              <a:t>  </a:t>
            </a:r>
            <a:endParaRPr lang="ru-RU" sz="800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229600" cy="1143000"/>
          </a:xfrm>
        </p:spPr>
        <p:txBody>
          <a:bodyPr/>
          <a:lstStyle/>
          <a:p>
            <a:r>
              <a:rPr lang="ru-RU" sz="4000" dirty="0">
                <a:solidFill>
                  <a:srgbClr val="C00000"/>
                </a:solidFill>
              </a:rPr>
              <a:t>Пути </a:t>
            </a:r>
            <a:r>
              <a:rPr lang="ru-RU" sz="4000" dirty="0" smtClean="0">
                <a:solidFill>
                  <a:srgbClr val="C00000"/>
                </a:solidFill>
              </a:rPr>
              <a:t>решения конфликта</a:t>
            </a:r>
            <a:endParaRPr lang="ru-RU" sz="4000" dirty="0">
              <a:solidFill>
                <a:srgbClr val="C00000"/>
              </a:solidFill>
            </a:endParaRPr>
          </a:p>
        </p:txBody>
      </p:sp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3968" y="3140968"/>
            <a:ext cx="4323383" cy="28925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55576" y="3212976"/>
            <a:ext cx="2952328" cy="295232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915816" y="1481328"/>
            <a:ext cx="5770984" cy="4525963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2400" b="1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Посредничество</a:t>
            </a:r>
            <a:r>
              <a:rPr lang="ru-RU" sz="2400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– использование третьей стороны  в заочном решении проблемы.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ru-RU" sz="24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При конфликтах нужно помнить «правило третьей стороны». Оно гласит: если у обоих участников конфликтной ситуации есть желание уладить конфликт, но он не улаживается, это означает, что есть третья сторона. Этот третий — всегда друг и для одной стороны, и для другой. Обе стороны ему верят.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 smtClean="0">
                <a:solidFill>
                  <a:srgbClr val="C00000"/>
                </a:solidFill>
              </a:rPr>
              <a:t>Пути решения конфликта</a:t>
            </a:r>
            <a:endParaRPr lang="ru-RU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1520" y="3429000"/>
            <a:ext cx="2993154" cy="22322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rgbClr val="C00000"/>
                </a:solidFill>
              </a:rPr>
              <a:t>  Пути решения конфликта</a:t>
            </a:r>
            <a:endParaRPr lang="ru-RU" dirty="0"/>
          </a:p>
        </p:txBody>
      </p:sp>
      <p:sp>
        <p:nvSpPr>
          <p:cNvPr id="4" name="Содержимое 1"/>
          <p:cNvSpPr>
            <a:spLocks noGrp="1"/>
          </p:cNvSpPr>
          <p:nvPr>
            <p:ph idx="1"/>
          </p:nvPr>
        </p:nvSpPr>
        <p:spPr>
          <a:xfrm>
            <a:off x="683568" y="1124744"/>
            <a:ext cx="8229600" cy="4968552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endParaRPr lang="ru-RU" sz="1800" dirty="0" smtClean="0"/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2400" b="1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Арбитраж</a:t>
            </a:r>
            <a:r>
              <a:rPr lang="ru-RU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– обращение к наделённому специальными полномочиями органу власти за помощью в решении проблемы.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sz="1600" b="1" u="sng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sz="1600" b="1" u="sng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sz="1600" b="1" u="sng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sz="1600" b="1" u="sng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sz="1600" b="1" u="sng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sz="1600" b="1" u="sng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sz="1600" b="1" u="sng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2400" b="1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Применение силы, власти, закона</a:t>
            </a:r>
            <a:r>
              <a:rPr lang="ru-RU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– одностороннее использование власти или силы той стороной, которая считает себя сильнее.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sz="2000" dirty="0"/>
          </a:p>
        </p:txBody>
      </p:sp>
      <p:pic>
        <p:nvPicPr>
          <p:cNvPr id="7" name="Picture 2" descr="C:\Users\Nadyu\Desktop\звездный час по обществу\sud_030309_580_no_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87624" y="2420888"/>
            <a:ext cx="3129650" cy="2088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171" name="Picture 3" descr="C:\Users\Nadyu\Desktop\звездный час по обществу\06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32040" y="2420888"/>
            <a:ext cx="3132349" cy="2088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Приспособление </a:t>
            </a:r>
            <a:r>
              <a:rPr lang="ru-RU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– сглаживание противоречий, даже в ущерб своих интересов</a:t>
            </a:r>
          </a:p>
          <a:p>
            <a:pPr>
              <a:lnSpc>
                <a:spcPct val="80000"/>
              </a:lnSpc>
            </a:pPr>
            <a:endParaRPr lang="ru-RU" sz="2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80000"/>
              </a:lnSpc>
            </a:pPr>
            <a:r>
              <a:rPr lang="ru-RU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Сотрудничество</a:t>
            </a:r>
            <a:r>
              <a:rPr lang="ru-RU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– совместная выработка решений, удовлетворяющего интересы сторон</a:t>
            </a:r>
          </a:p>
          <a:p>
            <a:pPr>
              <a:lnSpc>
                <a:spcPct val="80000"/>
              </a:lnSpc>
            </a:pPr>
            <a:endParaRPr lang="ru-RU" sz="2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80000"/>
              </a:lnSpc>
            </a:pPr>
            <a:r>
              <a:rPr lang="ru-RU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Игнорирование</a:t>
            </a:r>
            <a:r>
              <a:rPr lang="ru-RU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– попытка (или стремление) выхода из конфликтной ситуации, не решая её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Другие пути решения конфликта</a:t>
            </a:r>
            <a:endParaRPr lang="ru-RU" sz="3600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99592" y="4365104"/>
            <a:ext cx="3105150" cy="20764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27984" y="4365104"/>
            <a:ext cx="3837607" cy="19883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Как уладить конфликт?</a:t>
            </a:r>
          </a:p>
        </p:txBody>
      </p:sp>
      <p:sp>
        <p:nvSpPr>
          <p:cNvPr id="29700" name="Oval 4"/>
          <p:cNvSpPr>
            <a:spLocks noChangeArrowheads="1"/>
          </p:cNvSpPr>
          <p:nvPr/>
        </p:nvSpPr>
        <p:spPr bwMode="auto">
          <a:xfrm>
            <a:off x="899592" y="1484784"/>
            <a:ext cx="2438400" cy="1524000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/>
              <a:t>силой</a:t>
            </a:r>
          </a:p>
        </p:txBody>
      </p:sp>
      <p:sp>
        <p:nvSpPr>
          <p:cNvPr id="29701" name="Oval 5"/>
          <p:cNvSpPr>
            <a:spLocks noChangeArrowheads="1"/>
          </p:cNvSpPr>
          <p:nvPr/>
        </p:nvSpPr>
        <p:spPr bwMode="auto">
          <a:xfrm>
            <a:off x="5076056" y="1196752"/>
            <a:ext cx="3505200" cy="1905000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/>
              <a:t>согласием</a:t>
            </a:r>
          </a:p>
        </p:txBody>
      </p:sp>
      <p:sp>
        <p:nvSpPr>
          <p:cNvPr id="29703" name="Rectangle 7"/>
          <p:cNvSpPr>
            <a:spLocks noChangeArrowheads="1"/>
          </p:cNvSpPr>
          <p:nvPr/>
        </p:nvSpPr>
        <p:spPr bwMode="auto">
          <a:xfrm>
            <a:off x="107504" y="3212976"/>
            <a:ext cx="4191000" cy="22860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000" dirty="0"/>
              <a:t>Решение, принесённое</a:t>
            </a:r>
          </a:p>
          <a:p>
            <a:pPr algn="ctr"/>
            <a:r>
              <a:rPr lang="ru-RU" sz="2000" dirty="0"/>
              <a:t> штыками, пушками, </a:t>
            </a:r>
          </a:p>
          <a:p>
            <a:pPr algn="ctr"/>
            <a:r>
              <a:rPr lang="ru-RU" sz="2000" dirty="0"/>
              <a:t>танками и ружьями </a:t>
            </a:r>
          </a:p>
          <a:p>
            <a:pPr algn="ctr"/>
            <a:r>
              <a:rPr lang="ru-RU" sz="2000" dirty="0"/>
              <a:t>недолговечно. </a:t>
            </a:r>
          </a:p>
          <a:p>
            <a:pPr algn="ctr"/>
            <a:r>
              <a:rPr lang="ru-RU" sz="2000" dirty="0"/>
              <a:t>Подавленное недовольство </a:t>
            </a:r>
          </a:p>
          <a:p>
            <a:pPr algn="ctr"/>
            <a:r>
              <a:rPr lang="ru-RU" sz="2000" dirty="0"/>
              <a:t>возникнет вновь.</a:t>
            </a:r>
          </a:p>
        </p:txBody>
      </p:sp>
      <p:sp>
        <p:nvSpPr>
          <p:cNvPr id="29705" name="Rectangle 9"/>
          <p:cNvSpPr>
            <a:spLocks noChangeArrowheads="1"/>
          </p:cNvSpPr>
          <p:nvPr/>
        </p:nvSpPr>
        <p:spPr bwMode="auto">
          <a:xfrm>
            <a:off x="4716016" y="3068960"/>
            <a:ext cx="4191000" cy="25908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400" dirty="0">
                <a:ea typeface="Tahoma" pitchFamily="34" charset="0"/>
                <a:cs typeface="Tahoma" pitchFamily="34" charset="0"/>
              </a:rPr>
              <a:t>Переговоры, </a:t>
            </a:r>
            <a:r>
              <a:rPr lang="ru-RU" sz="2400" dirty="0" smtClean="0">
                <a:ea typeface="Tahoma" pitchFamily="34" charset="0"/>
                <a:cs typeface="Tahoma" pitchFamily="34" charset="0"/>
              </a:rPr>
              <a:t>поиск </a:t>
            </a:r>
            <a:endParaRPr lang="ru-RU" sz="2400" dirty="0">
              <a:ea typeface="Tahoma" pitchFamily="34" charset="0"/>
              <a:cs typeface="Tahoma" pitchFamily="34" charset="0"/>
            </a:endParaRPr>
          </a:p>
          <a:p>
            <a:pPr algn="ctr"/>
            <a:r>
              <a:rPr lang="ru-RU" sz="2400" dirty="0">
                <a:ea typeface="Tahoma" pitchFamily="34" charset="0"/>
                <a:cs typeface="Tahoma" pitchFamily="34" charset="0"/>
              </a:rPr>
              <a:t>согласия, компромисс. </a:t>
            </a:r>
          </a:p>
          <a:p>
            <a:pPr algn="ctr"/>
            <a:r>
              <a:rPr lang="ru-RU" sz="2400" dirty="0">
                <a:ea typeface="Tahoma" pitchFamily="34" charset="0"/>
                <a:cs typeface="Tahoma" pitchFamily="34" charset="0"/>
              </a:rPr>
              <a:t>В чём-то надо уступать </a:t>
            </a:r>
          </a:p>
          <a:p>
            <a:pPr algn="ctr"/>
            <a:r>
              <a:rPr lang="ru-RU" sz="2400" dirty="0">
                <a:ea typeface="Tahoma" pitchFamily="34" charset="0"/>
                <a:cs typeface="Tahoma" pitchFamily="34" charset="0"/>
              </a:rPr>
              <a:t>одной стороне, </a:t>
            </a:r>
          </a:p>
          <a:p>
            <a:pPr algn="ctr"/>
            <a:r>
              <a:rPr lang="ru-RU" sz="2400" dirty="0">
                <a:ea typeface="Tahoma" pitchFamily="34" charset="0"/>
                <a:cs typeface="Tahoma" pitchFamily="34" charset="0"/>
              </a:rPr>
              <a:t>в чём-то - другой.</a:t>
            </a:r>
            <a:endParaRPr lang="ru-RU" sz="2000" dirty="0">
              <a:ea typeface="Tahoma" pitchFamily="34" charset="0"/>
              <a:cs typeface="Tahoma" pitchFamily="34" charset="0"/>
            </a:endParaRPr>
          </a:p>
        </p:txBody>
      </p:sp>
      <p:sp>
        <p:nvSpPr>
          <p:cNvPr id="29702" name="AutoShape 6"/>
          <p:cNvSpPr>
            <a:spLocks noChangeArrowheads="1"/>
          </p:cNvSpPr>
          <p:nvPr/>
        </p:nvSpPr>
        <p:spPr bwMode="auto">
          <a:xfrm rot="1049622">
            <a:off x="1835696" y="2636912"/>
            <a:ext cx="1214438" cy="733425"/>
          </a:xfrm>
          <a:prstGeom prst="curvedDownArrow">
            <a:avLst>
              <a:gd name="adj1" fmla="val 33117"/>
              <a:gd name="adj2" fmla="val 66234"/>
              <a:gd name="adj3" fmla="val 33333"/>
            </a:avLst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29704" name="AutoShape 8"/>
          <p:cNvSpPr>
            <a:spLocks noChangeArrowheads="1"/>
          </p:cNvSpPr>
          <p:nvPr/>
        </p:nvSpPr>
        <p:spPr bwMode="auto">
          <a:xfrm rot="802144">
            <a:off x="6300192" y="2564904"/>
            <a:ext cx="1214438" cy="733425"/>
          </a:xfrm>
          <a:prstGeom prst="curvedDownArrow">
            <a:avLst>
              <a:gd name="adj1" fmla="val 33117"/>
              <a:gd name="adj2" fmla="val 66234"/>
              <a:gd name="adj3" fmla="val 33333"/>
            </a:avLst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63888" y="5085184"/>
            <a:ext cx="1728192" cy="23790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/>
              <a:t>Способы разрешения конфликтов</a:t>
            </a:r>
            <a:r>
              <a:rPr lang="ru-RU" sz="4000"/>
              <a:t> </a:t>
            </a:r>
          </a:p>
        </p:txBody>
      </p:sp>
      <p:pic>
        <p:nvPicPr>
          <p:cNvPr id="12292" name="Picture 4" descr="L7_p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7544" y="1268760"/>
            <a:ext cx="3889375" cy="212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5" descr="L9_p3_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539552" y="3717032"/>
            <a:ext cx="3638550" cy="2562225"/>
          </a:xfrm>
          <a:noFill/>
          <a:ln/>
        </p:spPr>
      </p:pic>
      <p:pic>
        <p:nvPicPr>
          <p:cNvPr id="12294" name="Picture 6" descr="L03_p3_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59338" y="1557338"/>
            <a:ext cx="3370262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4572000" y="5008563"/>
            <a:ext cx="4392613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2800" b="1">
                <a:solidFill>
                  <a:schemeClr val="accent2"/>
                </a:solidFill>
              </a:rPr>
              <a:t>       Как называются        </a:t>
            </a:r>
          </a:p>
          <a:p>
            <a:r>
              <a:rPr lang="ru-RU" sz="2800" b="1">
                <a:solidFill>
                  <a:schemeClr val="accent2"/>
                </a:solidFill>
              </a:rPr>
              <a:t>       данные способы?</a:t>
            </a:r>
          </a:p>
          <a:p>
            <a:r>
              <a:rPr lang="ru-RU" sz="2800" b="1">
                <a:solidFill>
                  <a:schemeClr val="accent2"/>
                </a:solidFill>
              </a:rPr>
              <a:t>      В чем их сущность?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Последствия конфликтов</a:t>
            </a:r>
            <a:endParaRPr lang="ru-RU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7544" y="1340768"/>
            <a:ext cx="2304256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483768" y="2420888"/>
            <a:ext cx="2589543" cy="2045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99992" y="3212976"/>
            <a:ext cx="2438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732240" y="4725144"/>
            <a:ext cx="209550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115616" y="4581128"/>
            <a:ext cx="3018097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6" name="Rectangle 6"/>
          <p:cNvSpPr>
            <a:spLocks noGrp="1" noChangeArrowheads="1"/>
          </p:cNvSpPr>
          <p:nvPr>
            <p:ph idx="1"/>
          </p:nvPr>
        </p:nvSpPr>
        <p:spPr>
          <a:xfrm>
            <a:off x="457200" y="1052513"/>
            <a:ext cx="8229600" cy="3672631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dirty="0"/>
              <a:t>   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Конфликты – это опасение хотя бы одной стороны, что ее интересы нарушает, игнорирует, ущемляет другая 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сторона»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Уильям Линкольн</a:t>
            </a:r>
          </a:p>
        </p:txBody>
      </p:sp>
      <p:sp>
        <p:nvSpPr>
          <p:cNvPr id="4" name="Text Box 39"/>
          <p:cNvSpPr txBox="1">
            <a:spLocks noChangeArrowheads="1"/>
          </p:cNvSpPr>
          <p:nvPr/>
        </p:nvSpPr>
        <p:spPr bwMode="auto">
          <a:xfrm>
            <a:off x="1115616" y="5301208"/>
            <a:ext cx="74898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>
                <a:solidFill>
                  <a:srgbClr val="030301"/>
                </a:solidFill>
              </a:rPr>
              <a:t>Можем ли мы обойтись без конфликтов? Почему? Конфликт — это хорошо или плохо?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12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6" grpId="0" build="p"/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39552" y="764704"/>
            <a:ext cx="8229600" cy="3099800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Известно, что время, потраченное на сам конфликт, во много раз меньше времени </a:t>
            </a:r>
            <a:r>
              <a:rPr lang="ru-RU" dirty="0" err="1" smtClean="0">
                <a:solidFill>
                  <a:srgbClr val="C00000"/>
                </a:solidFill>
              </a:rPr>
              <a:t>постконфликтных</a:t>
            </a:r>
            <a:r>
              <a:rPr lang="ru-RU" dirty="0" smtClean="0">
                <a:solidFill>
                  <a:srgbClr val="C00000"/>
                </a:solidFill>
              </a:rPr>
              <a:t> переживаний. 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Поэтому конфликты разумнее предупреждать, а это возможно, если люди будут уважать друг друга, будут терпимо (толерантно) относиться к друг другу.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Picture 6" descr="L31_p1_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915816" y="4317522"/>
            <a:ext cx="3816424" cy="20947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Подумайте: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81329"/>
            <a:ext cx="8229600" cy="2235703"/>
          </a:xfrm>
        </p:spPr>
        <p:txBody>
          <a:bodyPr>
            <a:normAutofit/>
          </a:bodyPr>
          <a:lstStyle/>
          <a:p>
            <a:pPr marL="0" indent="0">
              <a:buFontTx/>
              <a:buNone/>
            </a:pPr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1.Вас </a:t>
            </a:r>
            <a:r>
              <a:rPr lang="ru-RU" dirty="0">
                <a:latin typeface="Tahoma" pitchFamily="34" charset="0"/>
                <a:ea typeface="Tahoma" pitchFamily="34" charset="0"/>
                <a:cs typeface="Tahoma" pitchFamily="34" charset="0"/>
              </a:rPr>
              <a:t>оскорбили. Вам хочется ответить грубостью, хотя вы считаете это недостойным. </a:t>
            </a:r>
            <a:endParaRPr lang="ru-RU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>
              <a:buFontTx/>
              <a:buNone/>
            </a:pPr>
            <a:r>
              <a:rPr lang="ru-RU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Как </a:t>
            </a:r>
            <a:r>
              <a:rPr lang="ru-RU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человек может научиться быть более терпимым? </a:t>
            </a:r>
            <a:endParaRPr lang="ru-RU" sz="24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>
              <a:buFontTx/>
              <a:buNone/>
            </a:pPr>
            <a:r>
              <a:rPr lang="ru-RU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Поможет </a:t>
            </a:r>
            <a:r>
              <a:rPr lang="ru-RU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ли </a:t>
            </a:r>
            <a:r>
              <a:rPr lang="ru-RU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это</a:t>
            </a:r>
            <a:br>
              <a:rPr lang="ru-RU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при </a:t>
            </a:r>
            <a:r>
              <a:rPr lang="ru-RU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решении конфликта?</a:t>
            </a: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96136" y="3356992"/>
            <a:ext cx="2713484" cy="26501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539552" y="3789040"/>
            <a:ext cx="5076056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Выделите субъекты, причину  и предмет конфликта, возможные пути решения в следующем примере: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«В садовом товариществе возник спор из-за границ участков между садоводами и председателем кооператива. Спор перерос в драку. На место происшествия выехала милиция».</a:t>
            </a:r>
            <a: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6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Параграф №23</a:t>
            </a:r>
          </a:p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Разобрать один из примеров конфликта на стр. 151-152, выяснив и выписав  все его основные характеристики ( причина, повод, субъект, объект, масштаб, тип и др.)</a:t>
            </a:r>
          </a:p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Вопросы №1-6  на стр.157– устно; 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вопрос  №7- письменно.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Домашнее задание: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Закурдаева Н.А., учитель экономики и обществознания КГБОУКШ «</a:t>
            </a:r>
            <a:r>
              <a:rPr lang="ru-RU" dirty="0" err="1" smtClean="0"/>
              <a:t>Шарыповский</a:t>
            </a:r>
            <a:r>
              <a:rPr lang="ru-RU" dirty="0" smtClean="0"/>
              <a:t> кадетский корпус» г. Шарыпово, п. </a:t>
            </a:r>
            <a:r>
              <a:rPr lang="ru-RU" dirty="0" err="1" smtClean="0"/>
              <a:t>Дубинино</a:t>
            </a:r>
            <a:r>
              <a:rPr lang="ru-RU" dirty="0" smtClean="0"/>
              <a:t> Красноярского края.</a:t>
            </a:r>
          </a:p>
          <a:p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smtClean="0"/>
          </a:p>
          <a:p>
            <a:pPr algn="ctr">
              <a:buNone/>
            </a:pPr>
            <a:r>
              <a:rPr lang="ru-RU" smtClean="0"/>
              <a:t>2011г.</a:t>
            </a:r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Автор: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это спор, столкновение двух человек или социальных групп за обладание каким – либо дефицитным ресурсом, серьезное разногласие, острый спор;</a:t>
            </a:r>
          </a:p>
          <a:p>
            <a:endParaRPr lang="ru-RU" sz="2800" b="1" dirty="0" smtClean="0"/>
          </a:p>
          <a:p>
            <a:r>
              <a:rPr lang="ru-RU" sz="2800" b="1" dirty="0" smtClean="0"/>
              <a:t>противостояние, стремление приобрести ценности за счет ущемления интересов других.</a:t>
            </a:r>
            <a:endParaRPr lang="ru-RU" sz="28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</a:rPr>
              <a:t>Что такое конфликт?</a:t>
            </a:r>
            <a:endParaRPr lang="ru-RU" sz="44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3"/>
          <p:cNvSpPr>
            <a:spLocks noGrp="1" noChangeArrowheads="1"/>
          </p:cNvSpPr>
          <p:nvPr>
            <p:ph idx="1"/>
          </p:nvPr>
        </p:nvSpPr>
        <p:spPr>
          <a:xfrm>
            <a:off x="611560" y="1484784"/>
            <a:ext cx="7772400" cy="3603625"/>
          </a:xfrm>
        </p:spPr>
        <p:txBody>
          <a:bodyPr/>
          <a:lstStyle/>
          <a:p>
            <a:pPr marL="609600" indent="-609600">
              <a:buFont typeface="Wingdings" pitchFamily="2" charset="2"/>
              <a:buNone/>
            </a:pPr>
            <a:r>
              <a:rPr lang="ru-RU" dirty="0"/>
              <a:t>      </a:t>
            </a:r>
            <a:r>
              <a:rPr lang="ru-RU" sz="2400" dirty="0" smtClean="0"/>
              <a:t>Ты </a:t>
            </a:r>
            <a:r>
              <a:rPr lang="ru-RU" sz="2400" dirty="0"/>
              <a:t>любишь </a:t>
            </a:r>
            <a:r>
              <a:rPr lang="ru-RU" sz="2400" dirty="0" smtClean="0"/>
              <a:t>слушать </a:t>
            </a:r>
            <a:r>
              <a:rPr lang="ru-RU" sz="2400" dirty="0"/>
              <a:t>громкую музыку, а родители предпочитают тишину в доме, по этому поводу у тебя с ними часто возникают конфликты</a:t>
            </a:r>
            <a:r>
              <a:rPr lang="ru-RU" dirty="0"/>
              <a:t>.</a:t>
            </a:r>
          </a:p>
        </p:txBody>
      </p:sp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C00000"/>
                </a:solidFill>
              </a:rPr>
              <a:t>Конфликтная ситуация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31640" y="3645024"/>
            <a:ext cx="68407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+mn-lt"/>
              </a:rPr>
              <a:t>Перед сном ты часто засиживаешься за компьютером. Это занятие настолько захватывает тебя, что ты не можешь оторваться и лечь, наконец, спать. Из-за этого у тебя также могут возникнуть конфликты с родителями.</a:t>
            </a:r>
            <a:endParaRPr lang="ru-RU" sz="24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 build="p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557338"/>
            <a:ext cx="7571184" cy="2016125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 dirty="0"/>
              <a:t>   Для возникновения конфликта необходимо присутствие, как минимум, двух точек зрения (так называемый внутренний конфликт) и предмет спора. 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C00000"/>
                </a:solidFill>
              </a:rPr>
              <a:t>Как возникает конфликт?</a:t>
            </a: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1691680" y="3645024"/>
            <a:ext cx="705643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В основе каждого конфликта всегда лежит конфликтная ситуация. </a:t>
            </a:r>
            <a:endParaRPr lang="ru-RU" sz="2400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</a:endParaRPr>
          </a:p>
          <a:p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Составляющими </a:t>
            </a:r>
            <a:r>
              <a:rPr 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конфликтной ситуации являются:</a:t>
            </a:r>
          </a:p>
          <a:p>
            <a:r>
              <a:rPr 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    -участники конфликта (оппоненты);</a:t>
            </a:r>
          </a:p>
          <a:p>
            <a:r>
              <a:rPr 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    -</a:t>
            </a: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предмет и повод конфликта</a:t>
            </a:r>
            <a:r>
              <a:rPr 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.</a:t>
            </a:r>
          </a:p>
        </p:txBody>
      </p:sp>
      <p:sp>
        <p:nvSpPr>
          <p:cNvPr id="6" name="Text Box 40"/>
          <p:cNvSpPr txBox="1">
            <a:spLocks noChangeArrowheads="1"/>
          </p:cNvSpPr>
          <p:nvPr/>
        </p:nvSpPr>
        <p:spPr bwMode="auto">
          <a:xfrm>
            <a:off x="2627313" y="6092825"/>
            <a:ext cx="6516687" cy="4572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>
                <a:solidFill>
                  <a:srgbClr val="8E0000"/>
                </a:solidFill>
              </a:rPr>
              <a:t>Истинная причина + повод = КОНФЛИКТ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/>
      <p:bldP spid="8196" grpId="0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683568" y="1844824"/>
            <a:ext cx="8229600" cy="4525963"/>
          </a:xfrm>
        </p:spPr>
        <p:txBody>
          <a:bodyPr>
            <a:normAutofit/>
          </a:bodyPr>
          <a:lstStyle/>
          <a:p>
            <a:pPr marL="985838" lvl="1" indent="-179388">
              <a:spcBef>
                <a:spcPts val="0"/>
              </a:spcBef>
            </a:pPr>
            <a:r>
              <a:rPr lang="ru-RU" sz="4000" dirty="0" smtClean="0"/>
              <a:t> субъект</a:t>
            </a:r>
          </a:p>
          <a:p>
            <a:pPr marL="985838" lvl="1" indent="-179388">
              <a:spcBef>
                <a:spcPts val="0"/>
              </a:spcBef>
            </a:pPr>
            <a:r>
              <a:rPr lang="ru-RU" sz="4000" dirty="0" smtClean="0"/>
              <a:t> объект (предмет)</a:t>
            </a:r>
          </a:p>
          <a:p>
            <a:pPr marL="985838" lvl="1" indent="-179388">
              <a:spcBef>
                <a:spcPts val="0"/>
              </a:spcBef>
            </a:pPr>
            <a:r>
              <a:rPr lang="ru-RU" sz="4000" dirty="0" smtClean="0"/>
              <a:t> причина</a:t>
            </a:r>
          </a:p>
          <a:p>
            <a:pPr marL="985838" lvl="1" indent="-179388">
              <a:spcBef>
                <a:spcPts val="0"/>
              </a:spcBef>
            </a:pPr>
            <a:r>
              <a:rPr lang="ru-RU" sz="4000" dirty="0" smtClean="0"/>
              <a:t> повод </a:t>
            </a:r>
          </a:p>
          <a:p>
            <a:pPr marL="985838" lvl="1" indent="-179388">
              <a:spcBef>
                <a:spcPts val="0"/>
              </a:spcBef>
            </a:pPr>
            <a:r>
              <a:rPr lang="ru-RU" sz="4000" dirty="0" smtClean="0"/>
              <a:t> масштаб</a:t>
            </a:r>
          </a:p>
          <a:p>
            <a:pPr marL="985838" lvl="1" indent="-179388">
              <a:spcBef>
                <a:spcPts val="0"/>
              </a:spcBef>
            </a:pPr>
            <a:r>
              <a:rPr lang="ru-RU" sz="4000" dirty="0" smtClean="0"/>
              <a:t> цель </a:t>
            </a:r>
            <a:endParaRPr lang="ru-RU" sz="4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Основные составляющие конфликта: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Oval 6"/>
          <p:cNvSpPr>
            <a:spLocks noChangeArrowheads="1"/>
          </p:cNvSpPr>
          <p:nvPr/>
        </p:nvSpPr>
        <p:spPr bwMode="auto">
          <a:xfrm>
            <a:off x="971600" y="1052736"/>
            <a:ext cx="2592288" cy="990600"/>
          </a:xfrm>
          <a:prstGeom prst="ellips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dirty="0"/>
              <a:t>Свидетели</a:t>
            </a:r>
          </a:p>
        </p:txBody>
      </p:sp>
      <p:sp>
        <p:nvSpPr>
          <p:cNvPr id="6151" name="Oval 7"/>
          <p:cNvSpPr>
            <a:spLocks noChangeArrowheads="1"/>
          </p:cNvSpPr>
          <p:nvPr/>
        </p:nvSpPr>
        <p:spPr bwMode="auto">
          <a:xfrm>
            <a:off x="6372200" y="4149080"/>
            <a:ext cx="2438400" cy="914400"/>
          </a:xfrm>
          <a:prstGeom prst="ellips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dirty="0"/>
              <a:t>Пособники</a:t>
            </a:r>
          </a:p>
        </p:txBody>
      </p:sp>
      <p:sp>
        <p:nvSpPr>
          <p:cNvPr id="6152" name="Oval 8"/>
          <p:cNvSpPr>
            <a:spLocks noChangeArrowheads="1"/>
          </p:cNvSpPr>
          <p:nvPr/>
        </p:nvSpPr>
        <p:spPr bwMode="auto">
          <a:xfrm>
            <a:off x="5940152" y="1340768"/>
            <a:ext cx="2502024" cy="990600"/>
          </a:xfrm>
          <a:prstGeom prst="ellips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dirty="0"/>
              <a:t>Посредники</a:t>
            </a:r>
          </a:p>
        </p:txBody>
      </p:sp>
      <p:sp>
        <p:nvSpPr>
          <p:cNvPr id="6155" name="Oval 11"/>
          <p:cNvSpPr>
            <a:spLocks noChangeArrowheads="1"/>
          </p:cNvSpPr>
          <p:nvPr/>
        </p:nvSpPr>
        <p:spPr bwMode="auto">
          <a:xfrm>
            <a:off x="683568" y="4005064"/>
            <a:ext cx="2286000" cy="914400"/>
          </a:xfrm>
          <a:prstGeom prst="ellipse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dirty="0"/>
              <a:t>Подстрекатели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03848" y="2348880"/>
            <a:ext cx="2808312" cy="16561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Субъекты </a:t>
            </a:r>
            <a:r>
              <a:rPr lang="ru-RU" b="1" dirty="0" smtClean="0">
                <a:solidFill>
                  <a:schemeClr val="tx1"/>
                </a:solidFill>
              </a:rPr>
              <a:t>(участники- оппоненты)</a:t>
            </a:r>
          </a:p>
        </p:txBody>
      </p:sp>
      <p:cxnSp>
        <p:nvCxnSpPr>
          <p:cNvPr id="12" name="Прямая со стрелкой 11"/>
          <p:cNvCxnSpPr/>
          <p:nvPr/>
        </p:nvCxnSpPr>
        <p:spPr>
          <a:xfrm rot="16200000" flipH="1">
            <a:off x="2555776" y="2132856"/>
            <a:ext cx="504056" cy="36004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10800000" flipV="1">
            <a:off x="6300192" y="2348880"/>
            <a:ext cx="648072" cy="43204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5400000">
            <a:off x="3059832" y="4005064"/>
            <a:ext cx="360040" cy="36004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5796136" y="4077072"/>
            <a:ext cx="432048" cy="36004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Заголовок 18"/>
          <p:cNvSpPr>
            <a:spLocks noGrp="1"/>
          </p:cNvSpPr>
          <p:nvPr>
            <p:ph type="title"/>
          </p:nvPr>
        </p:nvSpPr>
        <p:spPr>
          <a:xfrm>
            <a:off x="5220072" y="274638"/>
            <a:ext cx="3466728" cy="562074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Субъекты конфликта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21" name="Picture 4" descr="L2_p4б_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203848" y="4478395"/>
            <a:ext cx="2880320" cy="2054653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 animBg="1"/>
      <p:bldP spid="6151" grpId="0" animBg="1"/>
      <p:bldP spid="6152" grpId="0" animBg="1"/>
      <p:bldP spid="615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8"/>
            <a:ext cx="4834880" cy="4525963"/>
          </a:xfrm>
        </p:spPr>
        <p:txBody>
          <a:bodyPr/>
          <a:lstStyle/>
          <a:p>
            <a:r>
              <a:rPr lang="ru-RU" sz="2800" b="1" dirty="0" smtClean="0"/>
              <a:t>Объект (предмет) конфликта </a:t>
            </a:r>
            <a:r>
              <a:rPr lang="ru-RU" sz="2800" dirty="0" smtClean="0"/>
              <a:t>– вопрос, благо, из-за которого возник конфликт</a:t>
            </a:r>
            <a:endParaRPr lang="ru-RU" dirty="0"/>
          </a:p>
        </p:txBody>
      </p:sp>
      <p:sp>
        <p:nvSpPr>
          <p:cNvPr id="4" name="Заголовок 18"/>
          <p:cNvSpPr>
            <a:spLocks noGrp="1"/>
          </p:cNvSpPr>
          <p:nvPr>
            <p:ph type="title"/>
          </p:nvPr>
        </p:nvSpPr>
        <p:spPr>
          <a:xfrm>
            <a:off x="6660232" y="274638"/>
            <a:ext cx="2026568" cy="114300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Объекты конфликта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5" name="Picture 4" descr="L20_p2_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5364088" y="1556792"/>
            <a:ext cx="3275013" cy="4525963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318</TotalTime>
  <Words>1223</Words>
  <Application>Microsoft Office PowerPoint</Application>
  <PresentationFormat>Экран (4:3)</PresentationFormat>
  <Paragraphs>241</Paragraphs>
  <Slides>33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5" baseType="lpstr">
      <vt:lpstr>Открытая</vt:lpstr>
      <vt:lpstr>Clip</vt:lpstr>
      <vt:lpstr>   КОНФЛИКТЫ В ОБЩЕСТВЕ Социальный конфликт</vt:lpstr>
      <vt:lpstr>Слайд 2</vt:lpstr>
      <vt:lpstr>Слайд 3</vt:lpstr>
      <vt:lpstr>Что такое конфликт?</vt:lpstr>
      <vt:lpstr>Конфликтная ситуация</vt:lpstr>
      <vt:lpstr>Как возникает конфликт?</vt:lpstr>
      <vt:lpstr>Основные составляющие конфликта:</vt:lpstr>
      <vt:lpstr>Субъекты конфликта</vt:lpstr>
      <vt:lpstr>Объекты конфликта</vt:lpstr>
      <vt:lpstr>Конфликт –это спор. За что?  </vt:lpstr>
      <vt:lpstr>Слайд 11</vt:lpstr>
      <vt:lpstr>Пример конфликта между  социальными группами   </vt:lpstr>
      <vt:lpstr>Слайд 13</vt:lpstr>
      <vt:lpstr>Слайд 14</vt:lpstr>
      <vt:lpstr>Типы конфликтов</vt:lpstr>
      <vt:lpstr>Типы конфликтов  по причинам (предмету) спора: </vt:lpstr>
      <vt:lpstr>Типы конфликтов по числу участников:</vt:lpstr>
      <vt:lpstr>Типы конфликтов по числу участников:</vt:lpstr>
      <vt:lpstr>Типы конфликтов по числу участников:</vt:lpstr>
      <vt:lpstr>Способы протекания- т.е. как выглядит конфликт</vt:lpstr>
      <vt:lpstr>Слайд 21</vt:lpstr>
      <vt:lpstr>Пути решения конфликта</vt:lpstr>
      <vt:lpstr>Пути решения конфликта</vt:lpstr>
      <vt:lpstr>Пути решения конфликта</vt:lpstr>
      <vt:lpstr>  Пути решения конфликта</vt:lpstr>
      <vt:lpstr>Другие пути решения конфликта</vt:lpstr>
      <vt:lpstr>Как уладить конфликт?</vt:lpstr>
      <vt:lpstr>Способы разрешения конфликтов </vt:lpstr>
      <vt:lpstr>Последствия конфликтов</vt:lpstr>
      <vt:lpstr>Слайд 30</vt:lpstr>
      <vt:lpstr>Подумайте:</vt:lpstr>
      <vt:lpstr>Домашнее задание: </vt:lpstr>
      <vt:lpstr>Автор: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Социальный конфликт</dc:title>
  <dc:creator>Nadyu</dc:creator>
  <cp:lastModifiedBy>Олег</cp:lastModifiedBy>
  <cp:revision>52</cp:revision>
  <cp:lastPrinted>1601-01-01T00:00:00Z</cp:lastPrinted>
  <dcterms:created xsi:type="dcterms:W3CDTF">2011-05-04T23:42:39Z</dcterms:created>
  <dcterms:modified xsi:type="dcterms:W3CDTF">2011-05-05T12:07:47Z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